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1" r:id="rId3"/>
    <p:sldMasterId id="2147483663" r:id="rId4"/>
  </p:sldMasterIdLst>
  <p:notesMasterIdLst>
    <p:notesMasterId r:id="rId127"/>
  </p:notesMasterIdLst>
  <p:sldIdLst>
    <p:sldId id="406" r:id="rId5"/>
    <p:sldId id="407" r:id="rId6"/>
    <p:sldId id="410" r:id="rId7"/>
    <p:sldId id="2076136916" r:id="rId8"/>
    <p:sldId id="408" r:id="rId9"/>
    <p:sldId id="409" r:id="rId10"/>
    <p:sldId id="257" r:id="rId11"/>
    <p:sldId id="259" r:id="rId12"/>
    <p:sldId id="258" r:id="rId13"/>
    <p:sldId id="335" r:id="rId14"/>
    <p:sldId id="261" r:id="rId15"/>
    <p:sldId id="262" r:id="rId16"/>
    <p:sldId id="263" r:id="rId17"/>
    <p:sldId id="264" r:id="rId18"/>
    <p:sldId id="265" r:id="rId19"/>
    <p:sldId id="266" r:id="rId20"/>
    <p:sldId id="267" r:id="rId21"/>
    <p:sldId id="268" r:id="rId22"/>
    <p:sldId id="269" r:id="rId23"/>
    <p:sldId id="270" r:id="rId24"/>
    <p:sldId id="271" r:id="rId25"/>
    <p:sldId id="355" r:id="rId26"/>
    <p:sldId id="272" r:id="rId27"/>
    <p:sldId id="274" r:id="rId28"/>
    <p:sldId id="273" r:id="rId29"/>
    <p:sldId id="276" r:id="rId30"/>
    <p:sldId id="277" r:id="rId31"/>
    <p:sldId id="278" r:id="rId32"/>
    <p:sldId id="395" r:id="rId33"/>
    <p:sldId id="279" r:id="rId34"/>
    <p:sldId id="280" r:id="rId35"/>
    <p:sldId id="281" r:id="rId36"/>
    <p:sldId id="282" r:id="rId37"/>
    <p:sldId id="283" r:id="rId38"/>
    <p:sldId id="284" r:id="rId39"/>
    <p:sldId id="285" r:id="rId40"/>
    <p:sldId id="305" r:id="rId41"/>
    <p:sldId id="288" r:id="rId42"/>
    <p:sldId id="287" r:id="rId43"/>
    <p:sldId id="306" r:id="rId44"/>
    <p:sldId id="368" r:id="rId45"/>
    <p:sldId id="369" r:id="rId46"/>
    <p:sldId id="370" r:id="rId47"/>
    <p:sldId id="371" r:id="rId48"/>
    <p:sldId id="372" r:id="rId49"/>
    <p:sldId id="373" r:id="rId50"/>
    <p:sldId id="374" r:id="rId51"/>
    <p:sldId id="375" r:id="rId52"/>
    <p:sldId id="376" r:id="rId53"/>
    <p:sldId id="377" r:id="rId54"/>
    <p:sldId id="378" r:id="rId55"/>
    <p:sldId id="379" r:id="rId56"/>
    <p:sldId id="380" r:id="rId57"/>
    <p:sldId id="381" r:id="rId58"/>
    <p:sldId id="304" r:id="rId59"/>
    <p:sldId id="307" r:id="rId60"/>
    <p:sldId id="382" r:id="rId61"/>
    <p:sldId id="383" r:id="rId62"/>
    <p:sldId id="384" r:id="rId63"/>
    <p:sldId id="385" r:id="rId64"/>
    <p:sldId id="386" r:id="rId65"/>
    <p:sldId id="387" r:id="rId66"/>
    <p:sldId id="388" r:id="rId67"/>
    <p:sldId id="389" r:id="rId68"/>
    <p:sldId id="390" r:id="rId69"/>
    <p:sldId id="391" r:id="rId70"/>
    <p:sldId id="392" r:id="rId71"/>
    <p:sldId id="393" r:id="rId72"/>
    <p:sldId id="394" r:id="rId73"/>
    <p:sldId id="309" r:id="rId74"/>
    <p:sldId id="324" r:id="rId75"/>
    <p:sldId id="396" r:id="rId76"/>
    <p:sldId id="397" r:id="rId77"/>
    <p:sldId id="398" r:id="rId78"/>
    <p:sldId id="399" r:id="rId79"/>
    <p:sldId id="400" r:id="rId80"/>
    <p:sldId id="325" r:id="rId81"/>
    <p:sldId id="401" r:id="rId82"/>
    <p:sldId id="402" r:id="rId83"/>
    <p:sldId id="403" r:id="rId84"/>
    <p:sldId id="404" r:id="rId85"/>
    <p:sldId id="405" r:id="rId86"/>
    <p:sldId id="326" r:id="rId87"/>
    <p:sldId id="327" r:id="rId88"/>
    <p:sldId id="328" r:id="rId89"/>
    <p:sldId id="329" r:id="rId90"/>
    <p:sldId id="330" r:id="rId91"/>
    <p:sldId id="331" r:id="rId92"/>
    <p:sldId id="332" r:id="rId93"/>
    <p:sldId id="333" r:id="rId94"/>
    <p:sldId id="334" r:id="rId95"/>
    <p:sldId id="308" r:id="rId96"/>
    <p:sldId id="336" r:id="rId97"/>
    <p:sldId id="337" r:id="rId98"/>
    <p:sldId id="339" r:id="rId99"/>
    <p:sldId id="340" r:id="rId100"/>
    <p:sldId id="341" r:id="rId101"/>
    <p:sldId id="338" r:id="rId102"/>
    <p:sldId id="343" r:id="rId103"/>
    <p:sldId id="344" r:id="rId104"/>
    <p:sldId id="345" r:id="rId105"/>
    <p:sldId id="346" r:id="rId106"/>
    <p:sldId id="348" r:id="rId107"/>
    <p:sldId id="347" r:id="rId108"/>
    <p:sldId id="366" r:id="rId109"/>
    <p:sldId id="367" r:id="rId110"/>
    <p:sldId id="349" r:id="rId111"/>
    <p:sldId id="350" r:id="rId112"/>
    <p:sldId id="351" r:id="rId113"/>
    <p:sldId id="352" r:id="rId114"/>
    <p:sldId id="353" r:id="rId115"/>
    <p:sldId id="354" r:id="rId116"/>
    <p:sldId id="356" r:id="rId117"/>
    <p:sldId id="357" r:id="rId118"/>
    <p:sldId id="358" r:id="rId119"/>
    <p:sldId id="359" r:id="rId120"/>
    <p:sldId id="360" r:id="rId121"/>
    <p:sldId id="361" r:id="rId122"/>
    <p:sldId id="362" r:id="rId123"/>
    <p:sldId id="363" r:id="rId124"/>
    <p:sldId id="364" r:id="rId125"/>
    <p:sldId id="365"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uDotNet" id="{6AFAF3A6-C7E7-412B-AB9C-715D263002AE}">
          <p14:sldIdLst>
            <p14:sldId id="406"/>
            <p14:sldId id="407"/>
            <p14:sldId id="410"/>
            <p14:sldId id="2076136916"/>
            <p14:sldId id="408"/>
            <p14:sldId id="409"/>
          </p14:sldIdLst>
        </p14:section>
        <p14:section name="Introduction" id="{89248CAF-677C-4C54-B2E8-14417C9A4F63}">
          <p14:sldIdLst>
            <p14:sldId id="257"/>
            <p14:sldId id="259"/>
            <p14:sldId id="258"/>
            <p14:sldId id="335"/>
          </p14:sldIdLst>
        </p14:section>
        <p14:section name="What is Technical Debt" id="{1DF0EED7-BA95-414F-9354-CACE0E0B8E13}">
          <p14:sldIdLst>
            <p14:sldId id="261"/>
            <p14:sldId id="262"/>
            <p14:sldId id="263"/>
            <p14:sldId id="264"/>
            <p14:sldId id="265"/>
            <p14:sldId id="266"/>
            <p14:sldId id="267"/>
            <p14:sldId id="268"/>
            <p14:sldId id="269"/>
            <p14:sldId id="270"/>
            <p14:sldId id="271"/>
            <p14:sldId id="355"/>
            <p14:sldId id="272"/>
            <p14:sldId id="274"/>
            <p14:sldId id="273"/>
            <p14:sldId id="276"/>
            <p14:sldId id="277"/>
            <p14:sldId id="278"/>
            <p14:sldId id="395"/>
            <p14:sldId id="279"/>
            <p14:sldId id="280"/>
            <p14:sldId id="281"/>
            <p14:sldId id="282"/>
            <p14:sldId id="283"/>
            <p14:sldId id="284"/>
            <p14:sldId id="285"/>
          </p14:sldIdLst>
        </p14:section>
        <p14:section name="Pros and Cons of Technical Debt" id="{8F9C16C6-CFEA-47B7-A85F-D84A5E8EE036}">
          <p14:sldIdLst>
            <p14:sldId id="305"/>
            <p14:sldId id="288"/>
            <p14:sldId id="287"/>
          </p14:sldIdLst>
        </p14:section>
        <p14:section name="What Causes Technical Debt" id="{003020AC-7293-40EA-8BFB-C039C0697B8A}">
          <p14:sldIdLst>
            <p14:sldId id="306"/>
            <p14:sldId id="368"/>
            <p14:sldId id="369"/>
            <p14:sldId id="370"/>
            <p14:sldId id="371"/>
            <p14:sldId id="372"/>
            <p14:sldId id="373"/>
            <p14:sldId id="374"/>
            <p14:sldId id="375"/>
            <p14:sldId id="376"/>
            <p14:sldId id="377"/>
            <p14:sldId id="378"/>
            <p14:sldId id="379"/>
            <p14:sldId id="380"/>
            <p14:sldId id="381"/>
            <p14:sldId id="304"/>
          </p14:sldIdLst>
        </p14:section>
        <p14:section name="Types of Technical Debt" id="{3FC7E434-9709-4BC0-8344-43510B7D7284}">
          <p14:sldIdLst>
            <p14:sldId id="307"/>
            <p14:sldId id="382"/>
            <p14:sldId id="383"/>
            <p14:sldId id="384"/>
            <p14:sldId id="385"/>
            <p14:sldId id="386"/>
            <p14:sldId id="387"/>
            <p14:sldId id="388"/>
            <p14:sldId id="389"/>
            <p14:sldId id="390"/>
            <p14:sldId id="391"/>
            <p14:sldId id="392"/>
            <p14:sldId id="393"/>
            <p14:sldId id="394"/>
          </p14:sldIdLst>
        </p14:section>
        <p14:section name="Technical Debt Identification" id="{335D1727-62AA-412F-91C2-4CC8F53AC72D}">
          <p14:sldIdLst>
            <p14:sldId id="309"/>
            <p14:sldId id="324"/>
            <p14:sldId id="396"/>
            <p14:sldId id="397"/>
            <p14:sldId id="398"/>
            <p14:sldId id="399"/>
            <p14:sldId id="400"/>
            <p14:sldId id="325"/>
            <p14:sldId id="401"/>
            <p14:sldId id="402"/>
            <p14:sldId id="403"/>
            <p14:sldId id="404"/>
            <p14:sldId id="405"/>
            <p14:sldId id="326"/>
            <p14:sldId id="327"/>
            <p14:sldId id="328"/>
            <p14:sldId id="329"/>
            <p14:sldId id="330"/>
            <p14:sldId id="331"/>
            <p14:sldId id="332"/>
            <p14:sldId id="333"/>
            <p14:sldId id="334"/>
            <p14:sldId id="308"/>
            <p14:sldId id="336"/>
            <p14:sldId id="337"/>
            <p14:sldId id="339"/>
            <p14:sldId id="340"/>
            <p14:sldId id="341"/>
          </p14:sldIdLst>
        </p14:section>
        <p14:section name="Tracking Technical Debt" id="{E1CD4A39-3505-4860-AAFE-02AE3EB362D0}">
          <p14:sldIdLst>
            <p14:sldId id="338"/>
            <p14:sldId id="343"/>
            <p14:sldId id="344"/>
            <p14:sldId id="345"/>
            <p14:sldId id="346"/>
            <p14:sldId id="348"/>
            <p14:sldId id="347"/>
            <p14:sldId id="366"/>
            <p14:sldId id="367"/>
            <p14:sldId id="349"/>
          </p14:sldIdLst>
        </p14:section>
        <p14:section name="Technical Debt Ratio" id="{78C24741-C19C-41E4-8C45-FB278349DEF2}">
          <p14:sldIdLst>
            <p14:sldId id="350"/>
            <p14:sldId id="351"/>
            <p14:sldId id="352"/>
            <p14:sldId id="353"/>
            <p14:sldId id="354"/>
          </p14:sldIdLst>
        </p14:section>
        <p14:section name="Summary" id="{050F6689-95FD-4DF2-AFA9-1CB8B8F63393}">
          <p14:sldIdLst>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2D435D"/>
    <a:srgbClr val="A3CF62"/>
    <a:srgbClr val="53A9CB"/>
    <a:srgbClr val="DF625C"/>
    <a:srgbClr val="FAD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515" autoAdjust="0"/>
  </p:normalViewPr>
  <p:slideViewPr>
    <p:cSldViewPr snapToGrid="0">
      <p:cViewPr varScale="1">
        <p:scale>
          <a:sx n="88" d="100"/>
          <a:sy n="88" d="100"/>
        </p:scale>
        <p:origin x="14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Sheet1!$A$2:$A$4</c:f>
              <c:strCache>
                <c:ptCount val="3"/>
                <c:pt idx="0">
                  <c:v>Engineers believe that technical debt negatively impacts their team's morale</c:v>
                </c:pt>
                <c:pt idx="1">
                  <c:v>Engineers think that tech debt causes bugs, outages and slows down the devleopment process</c:v>
                </c:pt>
                <c:pt idx="2">
                  <c:v>Engineering team members claim that most of the technical debt lives in the backend</c:v>
                </c:pt>
              </c:strCache>
            </c:strRef>
          </c:cat>
          <c:val>
            <c:numRef>
              <c:f>Sheet1!$B$2:$B$4</c:f>
              <c:numCache>
                <c:formatCode>General</c:formatCode>
                <c:ptCount val="3"/>
                <c:pt idx="0">
                  <c:v>52</c:v>
                </c:pt>
                <c:pt idx="1">
                  <c:v>60</c:v>
                </c:pt>
                <c:pt idx="2">
                  <c:v>65</c:v>
                </c:pt>
              </c:numCache>
            </c:numRef>
          </c:val>
          <c:extLst>
            <c:ext xmlns:c16="http://schemas.microsoft.com/office/drawing/2014/chart" uri="{C3380CC4-5D6E-409C-BE32-E72D297353CC}">
              <c16:uniqueId val="{00000000-FF82-4D49-A38B-4E4091E6F340}"/>
            </c:ext>
          </c:extLst>
        </c:ser>
        <c:dLbls>
          <c:dLblPos val="inEnd"/>
          <c:showLegendKey val="0"/>
          <c:showVal val="1"/>
          <c:showCatName val="0"/>
          <c:showSerName val="0"/>
          <c:showPercent val="0"/>
          <c:showBubbleSize val="0"/>
        </c:dLbls>
        <c:gapWidth val="269"/>
        <c:overlap val="-20"/>
        <c:axId val="939361600"/>
        <c:axId val="939363264"/>
      </c:barChart>
      <c:catAx>
        <c:axId val="939361600"/>
        <c:scaling>
          <c:orientation val="minMax"/>
        </c:scaling>
        <c:delete val="0"/>
        <c:axPos val="l"/>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939363264"/>
        <c:crosses val="autoZero"/>
        <c:auto val="1"/>
        <c:lblAlgn val="ctr"/>
        <c:lblOffset val="100"/>
        <c:noMultiLvlLbl val="0"/>
      </c:catAx>
      <c:valAx>
        <c:axId val="939363264"/>
        <c:scaling>
          <c:orientation val="minMax"/>
        </c:scaling>
        <c:delete val="1"/>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crossAx val="93936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29609-737A-4793-85A3-C1242F599C69}" type="datetimeFigureOut">
              <a:rPr lang="en-US" smtClean="0"/>
              <a:t>7/16/2022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F42B1-3E92-4EDE-946A-604FE4C51B91}" type="slidenum">
              <a:rPr lang="en-US" smtClean="0"/>
              <a:t>‹#›</a:t>
            </a:fld>
            <a:endParaRPr lang="en-US"/>
          </a:p>
        </p:txBody>
      </p:sp>
    </p:spTree>
    <p:extLst>
      <p:ext uri="{BB962C8B-B14F-4D97-AF65-F5344CB8AC3E}">
        <p14:creationId xmlns:p14="http://schemas.microsoft.com/office/powerpoint/2010/main" val="273363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F63EB8A-53A4-4077-8798-610E05BE8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41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17</a:t>
            </a:fld>
            <a:endParaRPr lang="en-US"/>
          </a:p>
        </p:txBody>
      </p:sp>
    </p:spTree>
    <p:extLst>
      <p:ext uri="{BB962C8B-B14F-4D97-AF65-F5344CB8AC3E}">
        <p14:creationId xmlns:p14="http://schemas.microsoft.com/office/powerpoint/2010/main" val="2085266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18</a:t>
            </a:fld>
            <a:endParaRPr lang="en-US"/>
          </a:p>
        </p:txBody>
      </p:sp>
    </p:spTree>
    <p:extLst>
      <p:ext uri="{BB962C8B-B14F-4D97-AF65-F5344CB8AC3E}">
        <p14:creationId xmlns:p14="http://schemas.microsoft.com/office/powerpoint/2010/main" val="3599081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19</a:t>
            </a:fld>
            <a:endParaRPr lang="en-US"/>
          </a:p>
        </p:txBody>
      </p:sp>
    </p:spTree>
    <p:extLst>
      <p:ext uri="{BB962C8B-B14F-4D97-AF65-F5344CB8AC3E}">
        <p14:creationId xmlns:p14="http://schemas.microsoft.com/office/powerpoint/2010/main" val="4144218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20</a:t>
            </a:fld>
            <a:endParaRPr lang="en-US"/>
          </a:p>
        </p:txBody>
      </p:sp>
    </p:spTree>
    <p:extLst>
      <p:ext uri="{BB962C8B-B14F-4D97-AF65-F5344CB8AC3E}">
        <p14:creationId xmlns:p14="http://schemas.microsoft.com/office/powerpoint/2010/main" val="312140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a:p>
            <a:endParaRPr lang="en-US" dirty="0"/>
          </a:p>
          <a:p>
            <a:r>
              <a:rPr lang="en-US" dirty="0"/>
              <a:t>rework caused by </a:t>
            </a:r>
          </a:p>
          <a:p>
            <a:endParaRPr lang="en-US" dirty="0"/>
          </a:p>
          <a:p>
            <a:r>
              <a:rPr lang="en-US" dirty="0"/>
              <a:t>choosing an easy (limited) solution now instead of using a </a:t>
            </a:r>
          </a:p>
          <a:p>
            <a:endParaRPr lang="en-US" dirty="0"/>
          </a:p>
          <a:p>
            <a:r>
              <a:rPr lang="en-US" dirty="0"/>
              <a:t>better approach that would take longer.</a:t>
            </a:r>
          </a:p>
        </p:txBody>
      </p:sp>
      <p:sp>
        <p:nvSpPr>
          <p:cNvPr id="4" name="Slide Number Placeholder 3"/>
          <p:cNvSpPr>
            <a:spLocks noGrp="1"/>
          </p:cNvSpPr>
          <p:nvPr>
            <p:ph type="sldNum" sz="quarter" idx="5"/>
          </p:nvPr>
        </p:nvSpPr>
        <p:spPr/>
        <p:txBody>
          <a:bodyPr/>
          <a:lstStyle/>
          <a:p>
            <a:fld id="{318F42B1-3E92-4EDE-946A-604FE4C51B91}" type="slidenum">
              <a:rPr lang="en-US" smtClean="0"/>
              <a:t>21</a:t>
            </a:fld>
            <a:endParaRPr lang="en-US"/>
          </a:p>
        </p:txBody>
      </p:sp>
    </p:spTree>
    <p:extLst>
      <p:ext uri="{BB962C8B-B14F-4D97-AF65-F5344CB8AC3E}">
        <p14:creationId xmlns:p14="http://schemas.microsoft.com/office/powerpoint/2010/main" val="3508174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23</a:t>
            </a:fld>
            <a:endParaRPr lang="en-US"/>
          </a:p>
        </p:txBody>
      </p:sp>
    </p:spTree>
    <p:extLst>
      <p:ext uri="{BB962C8B-B14F-4D97-AF65-F5344CB8AC3E}">
        <p14:creationId xmlns:p14="http://schemas.microsoft.com/office/powerpoint/2010/main" val="34224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writing an application.  In the beginning there is no need for user roles.  Everyone can do anything.</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30</a:t>
            </a:fld>
            <a:endParaRPr lang="en-US"/>
          </a:p>
        </p:txBody>
      </p:sp>
    </p:spTree>
    <p:extLst>
      <p:ext uri="{BB962C8B-B14F-4D97-AF65-F5344CB8AC3E}">
        <p14:creationId xmlns:p14="http://schemas.microsoft.com/office/powerpoint/2010/main" val="361662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some point you start having two different permissions for a specific action, like one kind of user can see a report and the others can’t. The tech team considers whether to create a full fledged permission system, using a nice set of design patterns for it. But at this point it really looks like over engineering. One method in the business logic and one in the presentation layer will do.</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31</a:t>
            </a:fld>
            <a:endParaRPr lang="en-US"/>
          </a:p>
        </p:txBody>
      </p:sp>
    </p:spTree>
    <p:extLst>
      <p:ext uri="{BB962C8B-B14F-4D97-AF65-F5344CB8AC3E}">
        <p14:creationId xmlns:p14="http://schemas.microsoft.com/office/powerpoint/2010/main" val="2397032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Some time later another thing requires the differentiation of users, and then another and another. At this point the developers realize that the code is starting to get messy and the solution is refactoring it to have a decent permission system. To make this refactoring will take way more time than just adding another method, but will simplify the code and make future permissions to be added with one line of code, or even by just adding a row in the database.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32</a:t>
            </a:fld>
            <a:endParaRPr lang="en-US"/>
          </a:p>
        </p:txBody>
      </p:sp>
    </p:spTree>
    <p:extLst>
      <p:ext uri="{BB962C8B-B14F-4D97-AF65-F5344CB8AC3E}">
        <p14:creationId xmlns:p14="http://schemas.microsoft.com/office/powerpoint/2010/main" val="1039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company has the opportunity to add five customers in a week – but really need another permission change in a couple of days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this will make five potential customers sign a contract this week, rather than next week, or maybe never, if they dislike the fact that the company haven’t done their only request.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33</a:t>
            </a:fld>
            <a:endParaRPr lang="en-US"/>
          </a:p>
        </p:txBody>
      </p:sp>
    </p:spTree>
    <p:extLst>
      <p:ext uri="{BB962C8B-B14F-4D97-AF65-F5344CB8AC3E}">
        <p14:creationId xmlns:p14="http://schemas.microsoft.com/office/powerpoint/2010/main" val="246010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787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34</a:t>
            </a:fld>
            <a:endParaRPr lang="en-US"/>
          </a:p>
        </p:txBody>
      </p:sp>
    </p:spTree>
    <p:extLst>
      <p:ext uri="{BB962C8B-B14F-4D97-AF65-F5344CB8AC3E}">
        <p14:creationId xmlns:p14="http://schemas.microsoft.com/office/powerpoint/2010/main" val="169719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p:txBody>
      </p:sp>
      <p:sp>
        <p:nvSpPr>
          <p:cNvPr id="4" name="Slide Number Placeholder 3"/>
          <p:cNvSpPr>
            <a:spLocks noGrp="1"/>
          </p:cNvSpPr>
          <p:nvPr>
            <p:ph type="sldNum" sz="quarter" idx="5"/>
          </p:nvPr>
        </p:nvSpPr>
        <p:spPr/>
        <p:txBody>
          <a:bodyPr/>
          <a:lstStyle/>
          <a:p>
            <a:fld id="{318F42B1-3E92-4EDE-946A-604FE4C51B91}" type="slidenum">
              <a:rPr lang="en-US" smtClean="0"/>
              <a:t>35</a:t>
            </a:fld>
            <a:endParaRPr lang="en-US"/>
          </a:p>
        </p:txBody>
      </p:sp>
    </p:spTree>
    <p:extLst>
      <p:ext uri="{BB962C8B-B14F-4D97-AF65-F5344CB8AC3E}">
        <p14:creationId xmlns:p14="http://schemas.microsoft.com/office/powerpoint/2010/main" val="603498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38</a:t>
            </a:fld>
            <a:endParaRPr lang="en-US"/>
          </a:p>
        </p:txBody>
      </p:sp>
    </p:spTree>
    <p:extLst>
      <p:ext uri="{BB962C8B-B14F-4D97-AF65-F5344CB8AC3E}">
        <p14:creationId xmlns:p14="http://schemas.microsoft.com/office/powerpoint/2010/main" val="999007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39</a:t>
            </a:fld>
            <a:endParaRPr lang="en-US"/>
          </a:p>
        </p:txBody>
      </p:sp>
    </p:spTree>
    <p:extLst>
      <p:ext uri="{BB962C8B-B14F-4D97-AF65-F5344CB8AC3E}">
        <p14:creationId xmlns:p14="http://schemas.microsoft.com/office/powerpoint/2010/main" val="3938659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a:p>
            <a:endParaRPr lang="en-US" dirty="0"/>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41</a:t>
            </a:fld>
            <a:endParaRPr lang="en-US"/>
          </a:p>
        </p:txBody>
      </p:sp>
    </p:spTree>
    <p:extLst>
      <p:ext uri="{BB962C8B-B14F-4D97-AF65-F5344CB8AC3E}">
        <p14:creationId xmlns:p14="http://schemas.microsoft.com/office/powerpoint/2010/main" val="474065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42</a:t>
            </a:fld>
            <a:endParaRPr lang="en-US"/>
          </a:p>
        </p:txBody>
      </p:sp>
    </p:spTree>
    <p:extLst>
      <p:ext uri="{BB962C8B-B14F-4D97-AF65-F5344CB8AC3E}">
        <p14:creationId xmlns:p14="http://schemas.microsoft.com/office/powerpoint/2010/main" val="763420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43</a:t>
            </a:fld>
            <a:endParaRPr lang="en-US"/>
          </a:p>
        </p:txBody>
      </p:sp>
    </p:spTree>
    <p:extLst>
      <p:ext uri="{BB962C8B-B14F-4D97-AF65-F5344CB8AC3E}">
        <p14:creationId xmlns:p14="http://schemas.microsoft.com/office/powerpoint/2010/main" val="4186386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44</a:t>
            </a:fld>
            <a:endParaRPr lang="en-US"/>
          </a:p>
        </p:txBody>
      </p:sp>
    </p:spTree>
    <p:extLst>
      <p:ext uri="{BB962C8B-B14F-4D97-AF65-F5344CB8AC3E}">
        <p14:creationId xmlns:p14="http://schemas.microsoft.com/office/powerpoint/2010/main" val="668360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45</a:t>
            </a:fld>
            <a:endParaRPr lang="en-US"/>
          </a:p>
        </p:txBody>
      </p:sp>
    </p:spTree>
    <p:extLst>
      <p:ext uri="{BB962C8B-B14F-4D97-AF65-F5344CB8AC3E}">
        <p14:creationId xmlns:p14="http://schemas.microsoft.com/office/powerpoint/2010/main" val="1862263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46</a:t>
            </a:fld>
            <a:endParaRPr lang="en-US"/>
          </a:p>
        </p:txBody>
      </p:sp>
    </p:spTree>
    <p:extLst>
      <p:ext uri="{BB962C8B-B14F-4D97-AF65-F5344CB8AC3E}">
        <p14:creationId xmlns:p14="http://schemas.microsoft.com/office/powerpoint/2010/main" val="2789687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F42B1-3E92-4EDE-946A-604FE4C51B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41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47</a:t>
            </a:fld>
            <a:endParaRPr lang="en-US"/>
          </a:p>
        </p:txBody>
      </p:sp>
    </p:spTree>
    <p:extLst>
      <p:ext uri="{BB962C8B-B14F-4D97-AF65-F5344CB8AC3E}">
        <p14:creationId xmlns:p14="http://schemas.microsoft.com/office/powerpoint/2010/main" val="1836733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48</a:t>
            </a:fld>
            <a:endParaRPr lang="en-US"/>
          </a:p>
        </p:txBody>
      </p:sp>
    </p:spTree>
    <p:extLst>
      <p:ext uri="{BB962C8B-B14F-4D97-AF65-F5344CB8AC3E}">
        <p14:creationId xmlns:p14="http://schemas.microsoft.com/office/powerpoint/2010/main" val="2755328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49</a:t>
            </a:fld>
            <a:endParaRPr lang="en-US"/>
          </a:p>
        </p:txBody>
      </p:sp>
    </p:spTree>
    <p:extLst>
      <p:ext uri="{BB962C8B-B14F-4D97-AF65-F5344CB8AC3E}">
        <p14:creationId xmlns:p14="http://schemas.microsoft.com/office/powerpoint/2010/main" val="2606121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50</a:t>
            </a:fld>
            <a:endParaRPr lang="en-US"/>
          </a:p>
        </p:txBody>
      </p:sp>
    </p:spTree>
    <p:extLst>
      <p:ext uri="{BB962C8B-B14F-4D97-AF65-F5344CB8AC3E}">
        <p14:creationId xmlns:p14="http://schemas.microsoft.com/office/powerpoint/2010/main" val="1029320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51</a:t>
            </a:fld>
            <a:endParaRPr lang="en-US"/>
          </a:p>
        </p:txBody>
      </p:sp>
    </p:spTree>
    <p:extLst>
      <p:ext uri="{BB962C8B-B14F-4D97-AF65-F5344CB8AC3E}">
        <p14:creationId xmlns:p14="http://schemas.microsoft.com/office/powerpoint/2010/main" val="2047403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52</a:t>
            </a:fld>
            <a:endParaRPr lang="en-US"/>
          </a:p>
        </p:txBody>
      </p:sp>
    </p:spTree>
    <p:extLst>
      <p:ext uri="{BB962C8B-B14F-4D97-AF65-F5344CB8AC3E}">
        <p14:creationId xmlns:p14="http://schemas.microsoft.com/office/powerpoint/2010/main" val="2701000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53</a:t>
            </a:fld>
            <a:endParaRPr lang="en-US"/>
          </a:p>
        </p:txBody>
      </p:sp>
    </p:spTree>
    <p:extLst>
      <p:ext uri="{BB962C8B-B14F-4D97-AF65-F5344CB8AC3E}">
        <p14:creationId xmlns:p14="http://schemas.microsoft.com/office/powerpoint/2010/main" val="1487988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54</a:t>
            </a:fld>
            <a:endParaRPr lang="en-US"/>
          </a:p>
        </p:txBody>
      </p:sp>
    </p:spTree>
    <p:extLst>
      <p:ext uri="{BB962C8B-B14F-4D97-AF65-F5344CB8AC3E}">
        <p14:creationId xmlns:p14="http://schemas.microsoft.com/office/powerpoint/2010/main" val="3330259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56</a:t>
            </a:fld>
            <a:endParaRPr lang="en-US"/>
          </a:p>
        </p:txBody>
      </p:sp>
    </p:spTree>
    <p:extLst>
      <p:ext uri="{BB962C8B-B14F-4D97-AF65-F5344CB8AC3E}">
        <p14:creationId xmlns:p14="http://schemas.microsoft.com/office/powerpoint/2010/main" val="3248190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57</a:t>
            </a:fld>
            <a:endParaRPr lang="en-US"/>
          </a:p>
        </p:txBody>
      </p:sp>
    </p:spTree>
    <p:extLst>
      <p:ext uri="{BB962C8B-B14F-4D97-AF65-F5344CB8AC3E}">
        <p14:creationId xmlns:p14="http://schemas.microsoft.com/office/powerpoint/2010/main" val="213077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 of engineers believe that technical debt negatively impacts their team’s morale</a:t>
            </a:r>
          </a:p>
          <a:p>
            <a:endParaRPr lang="en-US" dirty="0"/>
          </a:p>
          <a:p>
            <a:r>
              <a:rPr lang="en-US" dirty="0"/>
              <a:t>60% of engineers think that tech debt causes bugs, outages, and slows down the development process</a:t>
            </a:r>
          </a:p>
          <a:p>
            <a:endParaRPr lang="en-US" dirty="0"/>
          </a:p>
          <a:p>
            <a:r>
              <a:rPr lang="en-US" dirty="0"/>
              <a:t>65% of engineering team members claim that most of the technical debt lives in the backend</a:t>
            </a:r>
          </a:p>
        </p:txBody>
      </p:sp>
      <p:sp>
        <p:nvSpPr>
          <p:cNvPr id="4" name="Slide Number Placeholder 3"/>
          <p:cNvSpPr>
            <a:spLocks noGrp="1"/>
          </p:cNvSpPr>
          <p:nvPr>
            <p:ph type="sldNum" sz="quarter" idx="5"/>
          </p:nvPr>
        </p:nvSpPr>
        <p:spPr/>
        <p:txBody>
          <a:bodyPr/>
          <a:lstStyle/>
          <a:p>
            <a:fld id="{318F42B1-3E92-4EDE-946A-604FE4C51B91}" type="slidenum">
              <a:rPr lang="en-US" smtClean="0"/>
              <a:t>10</a:t>
            </a:fld>
            <a:endParaRPr lang="en-US"/>
          </a:p>
        </p:txBody>
      </p:sp>
    </p:spTree>
    <p:extLst>
      <p:ext uri="{BB962C8B-B14F-4D97-AF65-F5344CB8AC3E}">
        <p14:creationId xmlns:p14="http://schemas.microsoft.com/office/powerpoint/2010/main" val="2267144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58</a:t>
            </a:fld>
            <a:endParaRPr lang="en-US"/>
          </a:p>
        </p:txBody>
      </p:sp>
    </p:spTree>
    <p:extLst>
      <p:ext uri="{BB962C8B-B14F-4D97-AF65-F5344CB8AC3E}">
        <p14:creationId xmlns:p14="http://schemas.microsoft.com/office/powerpoint/2010/main" val="3065877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59</a:t>
            </a:fld>
            <a:endParaRPr lang="en-US"/>
          </a:p>
        </p:txBody>
      </p:sp>
    </p:spTree>
    <p:extLst>
      <p:ext uri="{BB962C8B-B14F-4D97-AF65-F5344CB8AC3E}">
        <p14:creationId xmlns:p14="http://schemas.microsoft.com/office/powerpoint/2010/main" val="26451257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60</a:t>
            </a:fld>
            <a:endParaRPr lang="en-US"/>
          </a:p>
        </p:txBody>
      </p:sp>
    </p:spTree>
    <p:extLst>
      <p:ext uri="{BB962C8B-B14F-4D97-AF65-F5344CB8AC3E}">
        <p14:creationId xmlns:p14="http://schemas.microsoft.com/office/powerpoint/2010/main" val="1997320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61</a:t>
            </a:fld>
            <a:endParaRPr lang="en-US"/>
          </a:p>
        </p:txBody>
      </p:sp>
    </p:spTree>
    <p:extLst>
      <p:ext uri="{BB962C8B-B14F-4D97-AF65-F5344CB8AC3E}">
        <p14:creationId xmlns:p14="http://schemas.microsoft.com/office/powerpoint/2010/main" val="2964478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62</a:t>
            </a:fld>
            <a:endParaRPr lang="en-US"/>
          </a:p>
        </p:txBody>
      </p:sp>
    </p:spTree>
    <p:extLst>
      <p:ext uri="{BB962C8B-B14F-4D97-AF65-F5344CB8AC3E}">
        <p14:creationId xmlns:p14="http://schemas.microsoft.com/office/powerpoint/2010/main" val="282482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63</a:t>
            </a:fld>
            <a:endParaRPr lang="en-US"/>
          </a:p>
        </p:txBody>
      </p:sp>
    </p:spTree>
    <p:extLst>
      <p:ext uri="{BB962C8B-B14F-4D97-AF65-F5344CB8AC3E}">
        <p14:creationId xmlns:p14="http://schemas.microsoft.com/office/powerpoint/2010/main" val="3280450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64</a:t>
            </a:fld>
            <a:endParaRPr lang="en-US"/>
          </a:p>
        </p:txBody>
      </p:sp>
    </p:spTree>
    <p:extLst>
      <p:ext uri="{BB962C8B-B14F-4D97-AF65-F5344CB8AC3E}">
        <p14:creationId xmlns:p14="http://schemas.microsoft.com/office/powerpoint/2010/main" val="5296212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65</a:t>
            </a:fld>
            <a:endParaRPr lang="en-US"/>
          </a:p>
        </p:txBody>
      </p:sp>
    </p:spTree>
    <p:extLst>
      <p:ext uri="{BB962C8B-B14F-4D97-AF65-F5344CB8AC3E}">
        <p14:creationId xmlns:p14="http://schemas.microsoft.com/office/powerpoint/2010/main" val="16292973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66</a:t>
            </a:fld>
            <a:endParaRPr lang="en-US"/>
          </a:p>
        </p:txBody>
      </p:sp>
    </p:spTree>
    <p:extLst>
      <p:ext uri="{BB962C8B-B14F-4D97-AF65-F5344CB8AC3E}">
        <p14:creationId xmlns:p14="http://schemas.microsoft.com/office/powerpoint/2010/main" val="13538373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67</a:t>
            </a:fld>
            <a:endParaRPr lang="en-US"/>
          </a:p>
        </p:txBody>
      </p:sp>
    </p:spTree>
    <p:extLst>
      <p:ext uri="{BB962C8B-B14F-4D97-AF65-F5344CB8AC3E}">
        <p14:creationId xmlns:p14="http://schemas.microsoft.com/office/powerpoint/2010/main" val="2944776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12</a:t>
            </a:fld>
            <a:endParaRPr lang="en-US"/>
          </a:p>
        </p:txBody>
      </p:sp>
    </p:spTree>
    <p:extLst>
      <p:ext uri="{BB962C8B-B14F-4D97-AF65-F5344CB8AC3E}">
        <p14:creationId xmlns:p14="http://schemas.microsoft.com/office/powerpoint/2010/main" val="26885550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68</a:t>
            </a:fld>
            <a:endParaRPr lang="en-US"/>
          </a:p>
        </p:txBody>
      </p:sp>
    </p:spTree>
    <p:extLst>
      <p:ext uri="{BB962C8B-B14F-4D97-AF65-F5344CB8AC3E}">
        <p14:creationId xmlns:p14="http://schemas.microsoft.com/office/powerpoint/2010/main" val="3985800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69</a:t>
            </a:fld>
            <a:endParaRPr lang="en-US"/>
          </a:p>
        </p:txBody>
      </p:sp>
    </p:spTree>
    <p:extLst>
      <p:ext uri="{BB962C8B-B14F-4D97-AF65-F5344CB8AC3E}">
        <p14:creationId xmlns:p14="http://schemas.microsoft.com/office/powerpoint/2010/main" val="41673744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Clarity</a:t>
            </a:r>
            <a:r>
              <a:rPr lang="en-US" b="0" dirty="0"/>
              <a:t> – Easy to read and legible to anyone who has not written the code themselves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71</a:t>
            </a:fld>
            <a:endParaRPr lang="en-US"/>
          </a:p>
        </p:txBody>
      </p:sp>
    </p:spTree>
    <p:extLst>
      <p:ext uri="{BB962C8B-B14F-4D97-AF65-F5344CB8AC3E}">
        <p14:creationId xmlns:p14="http://schemas.microsoft.com/office/powerpoint/2010/main" val="4039600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Maintainability </a:t>
            </a:r>
            <a:r>
              <a:rPr lang="en-US" b="0" dirty="0"/>
              <a:t>– Easy to understand the context and not being over-complicated makes it easier to make changes in the code when required</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72</a:t>
            </a:fld>
            <a:endParaRPr lang="en-US"/>
          </a:p>
        </p:txBody>
      </p:sp>
    </p:spTree>
    <p:extLst>
      <p:ext uri="{BB962C8B-B14F-4D97-AF65-F5344CB8AC3E}">
        <p14:creationId xmlns:p14="http://schemas.microsoft.com/office/powerpoint/2010/main" val="4075038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Documentation</a:t>
            </a:r>
            <a:r>
              <a:rPr lang="en-US" b="0" dirty="0"/>
              <a:t> – While well-written code explains itself, it is always recommended to add comments to explain the role it plays and its functions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73</a:t>
            </a:fld>
            <a:endParaRPr lang="en-US"/>
          </a:p>
        </p:txBody>
      </p:sp>
    </p:spTree>
    <p:extLst>
      <p:ext uri="{BB962C8B-B14F-4D97-AF65-F5344CB8AC3E}">
        <p14:creationId xmlns:p14="http://schemas.microsoft.com/office/powerpoint/2010/main" val="1798872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Refactored</a:t>
            </a:r>
            <a:r>
              <a:rPr lang="en-US" b="0" dirty="0"/>
              <a:t> – The formatting needs to consistent and follow relevant coding conventions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74</a:t>
            </a:fld>
            <a:endParaRPr lang="en-US"/>
          </a:p>
        </p:txBody>
      </p:sp>
    </p:spTree>
    <p:extLst>
      <p:ext uri="{BB962C8B-B14F-4D97-AF65-F5344CB8AC3E}">
        <p14:creationId xmlns:p14="http://schemas.microsoft.com/office/powerpoint/2010/main" val="886620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Well-tested</a:t>
            </a:r>
            <a:r>
              <a:rPr lang="en-US" b="0" dirty="0"/>
              <a:t> – The lest amount of bugs a software has, the higher its quality is.  Rigorous testing helps filter out such discrepancies.</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75</a:t>
            </a:fld>
            <a:endParaRPr lang="en-US"/>
          </a:p>
        </p:txBody>
      </p:sp>
    </p:spTree>
    <p:extLst>
      <p:ext uri="{BB962C8B-B14F-4D97-AF65-F5344CB8AC3E}">
        <p14:creationId xmlns:p14="http://schemas.microsoft.com/office/powerpoint/2010/main" val="2772246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Efficiency</a:t>
            </a:r>
            <a:r>
              <a:rPr lang="en-US" b="0" dirty="0"/>
              <a:t> – High-quality code uses the resources available so it optimally performs the desired action</a:t>
            </a:r>
            <a:endParaRPr lang="en-US" b="1" dirty="0"/>
          </a:p>
        </p:txBody>
      </p:sp>
      <p:sp>
        <p:nvSpPr>
          <p:cNvPr id="4" name="Slide Number Placeholder 3"/>
          <p:cNvSpPr>
            <a:spLocks noGrp="1"/>
          </p:cNvSpPr>
          <p:nvPr>
            <p:ph type="sldNum" sz="quarter" idx="5"/>
          </p:nvPr>
        </p:nvSpPr>
        <p:spPr/>
        <p:txBody>
          <a:bodyPr/>
          <a:lstStyle/>
          <a:p>
            <a:fld id="{318F42B1-3E92-4EDE-946A-604FE4C51B91}" type="slidenum">
              <a:rPr lang="en-US" smtClean="0"/>
              <a:t>76</a:t>
            </a:fld>
            <a:endParaRPr lang="en-US"/>
          </a:p>
        </p:txBody>
      </p:sp>
    </p:spTree>
    <p:extLst>
      <p:ext uri="{BB962C8B-B14F-4D97-AF65-F5344CB8AC3E}">
        <p14:creationId xmlns:p14="http://schemas.microsoft.com/office/powerpoint/2010/main" val="16229190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other teams built similar solutions for similar needs?  If so, can they be condensed into one solution or into less complex solutions with shared maintenance?</a:t>
            </a:r>
          </a:p>
        </p:txBody>
      </p:sp>
      <p:sp>
        <p:nvSpPr>
          <p:cNvPr id="4" name="Slide Number Placeholder 3"/>
          <p:cNvSpPr>
            <a:spLocks noGrp="1"/>
          </p:cNvSpPr>
          <p:nvPr>
            <p:ph type="sldNum" sz="quarter" idx="5"/>
          </p:nvPr>
        </p:nvSpPr>
        <p:spPr/>
        <p:txBody>
          <a:bodyPr/>
          <a:lstStyle/>
          <a:p>
            <a:fld id="{318F42B1-3E92-4EDE-946A-604FE4C51B91}" type="slidenum">
              <a:rPr lang="en-US" smtClean="0"/>
              <a:t>77</a:t>
            </a:fld>
            <a:endParaRPr lang="en-US"/>
          </a:p>
        </p:txBody>
      </p:sp>
    </p:spTree>
    <p:extLst>
      <p:ext uri="{BB962C8B-B14F-4D97-AF65-F5344CB8AC3E}">
        <p14:creationId xmlns:p14="http://schemas.microsoft.com/office/powerpoint/2010/main" val="1506305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there inconsistent user experiences for the same processes?</a:t>
            </a:r>
          </a:p>
        </p:txBody>
      </p:sp>
      <p:sp>
        <p:nvSpPr>
          <p:cNvPr id="4" name="Slide Number Placeholder 3"/>
          <p:cNvSpPr>
            <a:spLocks noGrp="1"/>
          </p:cNvSpPr>
          <p:nvPr>
            <p:ph type="sldNum" sz="quarter" idx="5"/>
          </p:nvPr>
        </p:nvSpPr>
        <p:spPr/>
        <p:txBody>
          <a:bodyPr/>
          <a:lstStyle/>
          <a:p>
            <a:fld id="{318F42B1-3E92-4EDE-946A-604FE4C51B91}" type="slidenum">
              <a:rPr lang="en-US" smtClean="0"/>
              <a:t>78</a:t>
            </a:fld>
            <a:endParaRPr lang="en-US"/>
          </a:p>
        </p:txBody>
      </p:sp>
    </p:spTree>
    <p:extLst>
      <p:ext uri="{BB962C8B-B14F-4D97-AF65-F5344CB8AC3E}">
        <p14:creationId xmlns:p14="http://schemas.microsoft.com/office/powerpoint/2010/main" val="1216872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13</a:t>
            </a:fld>
            <a:endParaRPr lang="en-US"/>
          </a:p>
        </p:txBody>
      </p:sp>
    </p:spTree>
    <p:extLst>
      <p:ext uri="{BB962C8B-B14F-4D97-AF65-F5344CB8AC3E}">
        <p14:creationId xmlns:p14="http://schemas.microsoft.com/office/powerpoint/2010/main" val="2127233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following the same reusable frameworks?</a:t>
            </a:r>
          </a:p>
        </p:txBody>
      </p:sp>
      <p:sp>
        <p:nvSpPr>
          <p:cNvPr id="4" name="Slide Number Placeholder 3"/>
          <p:cNvSpPr>
            <a:spLocks noGrp="1"/>
          </p:cNvSpPr>
          <p:nvPr>
            <p:ph type="sldNum" sz="quarter" idx="5"/>
          </p:nvPr>
        </p:nvSpPr>
        <p:spPr/>
        <p:txBody>
          <a:bodyPr/>
          <a:lstStyle/>
          <a:p>
            <a:fld id="{318F42B1-3E92-4EDE-946A-604FE4C51B91}" type="slidenum">
              <a:rPr lang="en-US" smtClean="0"/>
              <a:t>79</a:t>
            </a:fld>
            <a:endParaRPr lang="en-US"/>
          </a:p>
        </p:txBody>
      </p:sp>
    </p:spTree>
    <p:extLst>
      <p:ext uri="{BB962C8B-B14F-4D97-AF65-F5344CB8AC3E}">
        <p14:creationId xmlns:p14="http://schemas.microsoft.com/office/powerpoint/2010/main" val="11723091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solutions built following best practices?</a:t>
            </a:r>
          </a:p>
        </p:txBody>
      </p:sp>
      <p:sp>
        <p:nvSpPr>
          <p:cNvPr id="4" name="Slide Number Placeholder 3"/>
          <p:cNvSpPr>
            <a:spLocks noGrp="1"/>
          </p:cNvSpPr>
          <p:nvPr>
            <p:ph type="sldNum" sz="quarter" idx="5"/>
          </p:nvPr>
        </p:nvSpPr>
        <p:spPr/>
        <p:txBody>
          <a:bodyPr/>
          <a:lstStyle/>
          <a:p>
            <a:fld id="{318F42B1-3E92-4EDE-946A-604FE4C51B91}" type="slidenum">
              <a:rPr lang="en-US" smtClean="0"/>
              <a:t>80</a:t>
            </a:fld>
            <a:endParaRPr lang="en-US"/>
          </a:p>
        </p:txBody>
      </p:sp>
    </p:spTree>
    <p:extLst>
      <p:ext uri="{BB962C8B-B14F-4D97-AF65-F5344CB8AC3E}">
        <p14:creationId xmlns:p14="http://schemas.microsoft.com/office/powerpoint/2010/main" val="2866523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deployments or package validations taking too long?</a:t>
            </a:r>
          </a:p>
        </p:txBody>
      </p:sp>
      <p:sp>
        <p:nvSpPr>
          <p:cNvPr id="4" name="Slide Number Placeholder 3"/>
          <p:cNvSpPr>
            <a:spLocks noGrp="1"/>
          </p:cNvSpPr>
          <p:nvPr>
            <p:ph type="sldNum" sz="quarter" idx="5"/>
          </p:nvPr>
        </p:nvSpPr>
        <p:spPr/>
        <p:txBody>
          <a:bodyPr/>
          <a:lstStyle/>
          <a:p>
            <a:fld id="{318F42B1-3E92-4EDE-946A-604FE4C51B91}" type="slidenum">
              <a:rPr lang="en-US" smtClean="0"/>
              <a:t>81</a:t>
            </a:fld>
            <a:endParaRPr lang="en-US"/>
          </a:p>
        </p:txBody>
      </p:sp>
    </p:spTree>
    <p:extLst>
      <p:ext uri="{BB962C8B-B14F-4D97-AF65-F5344CB8AC3E}">
        <p14:creationId xmlns:p14="http://schemas.microsoft.com/office/powerpoint/2010/main" val="34764545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Are limits being exceeded, or are users seeing errors for SQL, DML record locks, API calls, or CPU time limits?</a:t>
            </a:r>
          </a:p>
        </p:txBody>
      </p:sp>
      <p:sp>
        <p:nvSpPr>
          <p:cNvPr id="4" name="Slide Number Placeholder 3"/>
          <p:cNvSpPr>
            <a:spLocks noGrp="1"/>
          </p:cNvSpPr>
          <p:nvPr>
            <p:ph type="sldNum" sz="quarter" idx="5"/>
          </p:nvPr>
        </p:nvSpPr>
        <p:spPr/>
        <p:txBody>
          <a:bodyPr/>
          <a:lstStyle/>
          <a:p>
            <a:fld id="{318F42B1-3E92-4EDE-946A-604FE4C51B91}" type="slidenum">
              <a:rPr lang="en-US" smtClean="0"/>
              <a:t>82</a:t>
            </a:fld>
            <a:endParaRPr lang="en-US"/>
          </a:p>
        </p:txBody>
      </p:sp>
    </p:spTree>
    <p:extLst>
      <p:ext uri="{BB962C8B-B14F-4D97-AF65-F5344CB8AC3E}">
        <p14:creationId xmlns:p14="http://schemas.microsoft.com/office/powerpoint/2010/main" val="36283532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aspiring Software Craftsmen we are raising the bar of professional software development by practicing it and helping others learn the craft.  Through this work we have come to value:</a:t>
            </a:r>
          </a:p>
        </p:txBody>
      </p:sp>
      <p:sp>
        <p:nvSpPr>
          <p:cNvPr id="4" name="Slide Number Placeholder 3"/>
          <p:cNvSpPr>
            <a:spLocks noGrp="1"/>
          </p:cNvSpPr>
          <p:nvPr>
            <p:ph type="sldNum" sz="quarter" idx="5"/>
          </p:nvPr>
        </p:nvSpPr>
        <p:spPr/>
        <p:txBody>
          <a:bodyPr/>
          <a:lstStyle/>
          <a:p>
            <a:fld id="{318F42B1-3E92-4EDE-946A-604FE4C51B91}" type="slidenum">
              <a:rPr lang="en-US" smtClean="0"/>
              <a:t>90</a:t>
            </a:fld>
            <a:endParaRPr lang="en-US"/>
          </a:p>
        </p:txBody>
      </p:sp>
    </p:spTree>
    <p:extLst>
      <p:ext uri="{BB962C8B-B14F-4D97-AF65-F5344CB8AC3E}">
        <p14:creationId xmlns:p14="http://schemas.microsoft.com/office/powerpoint/2010/main" val="31830173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
        <p:nvSpPr>
          <p:cNvPr id="4" name="Slide Number Placeholder 3"/>
          <p:cNvSpPr>
            <a:spLocks noGrp="1"/>
          </p:cNvSpPr>
          <p:nvPr>
            <p:ph type="sldNum" sz="quarter" idx="5"/>
          </p:nvPr>
        </p:nvSpPr>
        <p:spPr/>
        <p:txBody>
          <a:bodyPr/>
          <a:lstStyle/>
          <a:p>
            <a:fld id="{318F42B1-3E92-4EDE-946A-604FE4C51B91}" type="slidenum">
              <a:rPr lang="en-US" smtClean="0"/>
              <a:t>93</a:t>
            </a:fld>
            <a:endParaRPr lang="en-US"/>
          </a:p>
        </p:txBody>
      </p:sp>
    </p:spTree>
    <p:extLst>
      <p:ext uri="{BB962C8B-B14F-4D97-AF65-F5344CB8AC3E}">
        <p14:creationId xmlns:p14="http://schemas.microsoft.com/office/powerpoint/2010/main" val="6543665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94</a:t>
            </a:fld>
            <a:endParaRPr lang="en-US"/>
          </a:p>
        </p:txBody>
      </p:sp>
    </p:spTree>
    <p:extLst>
      <p:ext uri="{BB962C8B-B14F-4D97-AF65-F5344CB8AC3E}">
        <p14:creationId xmlns:p14="http://schemas.microsoft.com/office/powerpoint/2010/main" val="18595512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p:txBody>
      </p:sp>
      <p:sp>
        <p:nvSpPr>
          <p:cNvPr id="4" name="Slide Number Placeholder 3"/>
          <p:cNvSpPr>
            <a:spLocks noGrp="1"/>
          </p:cNvSpPr>
          <p:nvPr>
            <p:ph type="sldNum" sz="quarter" idx="5"/>
          </p:nvPr>
        </p:nvSpPr>
        <p:spPr/>
        <p:txBody>
          <a:bodyPr/>
          <a:lstStyle/>
          <a:p>
            <a:fld id="{318F42B1-3E92-4EDE-946A-604FE4C51B91}" type="slidenum">
              <a:rPr lang="en-US" smtClean="0"/>
              <a:t>95</a:t>
            </a:fld>
            <a:endParaRPr lang="en-US"/>
          </a:p>
        </p:txBody>
      </p:sp>
    </p:spTree>
    <p:extLst>
      <p:ext uri="{BB962C8B-B14F-4D97-AF65-F5344CB8AC3E}">
        <p14:creationId xmlns:p14="http://schemas.microsoft.com/office/powerpoint/2010/main" val="16262027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
        <p:nvSpPr>
          <p:cNvPr id="4" name="Slide Number Placeholder 3"/>
          <p:cNvSpPr>
            <a:spLocks noGrp="1"/>
          </p:cNvSpPr>
          <p:nvPr>
            <p:ph type="sldNum" sz="quarter" idx="5"/>
          </p:nvPr>
        </p:nvSpPr>
        <p:spPr/>
        <p:txBody>
          <a:bodyPr/>
          <a:lstStyle/>
          <a:p>
            <a:fld id="{318F42B1-3E92-4EDE-946A-604FE4C51B91}" type="slidenum">
              <a:rPr lang="en-US" smtClean="0"/>
              <a:t>96</a:t>
            </a:fld>
            <a:endParaRPr lang="en-US"/>
          </a:p>
        </p:txBody>
      </p:sp>
    </p:spTree>
    <p:extLst>
      <p:ext uri="{BB962C8B-B14F-4D97-AF65-F5344CB8AC3E}">
        <p14:creationId xmlns:p14="http://schemas.microsoft.com/office/powerpoint/2010/main" val="31742598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r>
              <a:rPr lang="en-US" u="none" dirty="0"/>
              <a:t>Complexity – 1 to 5; how hard is it to solve the problem</a:t>
            </a:r>
          </a:p>
          <a:p>
            <a:r>
              <a:rPr lang="en-US" u="none" dirty="0"/>
              <a:t>Reward – 1 to 5 where 1 is a nice to have and 5 is a significantly measurable improvement both from a performance, security, complexity, etc. point of view</a:t>
            </a:r>
          </a:p>
        </p:txBody>
      </p:sp>
      <p:sp>
        <p:nvSpPr>
          <p:cNvPr id="4" name="Slide Number Placeholder 3"/>
          <p:cNvSpPr>
            <a:spLocks noGrp="1"/>
          </p:cNvSpPr>
          <p:nvPr>
            <p:ph type="sldNum" sz="quarter" idx="5"/>
          </p:nvPr>
        </p:nvSpPr>
        <p:spPr/>
        <p:txBody>
          <a:bodyPr/>
          <a:lstStyle/>
          <a:p>
            <a:fld id="{318F42B1-3E92-4EDE-946A-604FE4C51B91}" type="slidenum">
              <a:rPr lang="en-US" smtClean="0"/>
              <a:t>97</a:t>
            </a:fld>
            <a:endParaRPr lang="en-US"/>
          </a:p>
        </p:txBody>
      </p:sp>
    </p:spTree>
    <p:extLst>
      <p:ext uri="{BB962C8B-B14F-4D97-AF65-F5344CB8AC3E}">
        <p14:creationId xmlns:p14="http://schemas.microsoft.com/office/powerpoint/2010/main" val="213571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first-time code is like going into debt.  A little debt speeds development so long as it is paid back promptly with a rewrite. Objects make the cost of this transaction tolerable. </a:t>
            </a:r>
          </a:p>
          <a:p>
            <a:endParaRPr lang="en-US" dirty="0"/>
          </a:p>
          <a:p>
            <a:r>
              <a:rPr lang="en-US" dirty="0"/>
              <a:t>The danger occurs when the debt is not repaid.</a:t>
            </a:r>
          </a:p>
          <a:p>
            <a:endParaRPr lang="en-US" dirty="0"/>
          </a:p>
          <a:p>
            <a:r>
              <a:rPr lang="en-US" dirty="0"/>
              <a:t>Every minute spent on not-quite-right code counts as interest on that debt.</a:t>
            </a:r>
          </a:p>
          <a:p>
            <a:endParaRPr lang="en-US" dirty="0"/>
          </a:p>
          <a:p>
            <a:r>
              <a:rPr lang="en-US" dirty="0"/>
              <a:t>Entire engineering organizations can be brought to a stand-still under the debt load of an unconsolidated implementation, object-oriented or otherwise."</a:t>
            </a:r>
          </a:p>
        </p:txBody>
      </p:sp>
      <p:sp>
        <p:nvSpPr>
          <p:cNvPr id="4" name="Slide Number Placeholder 3"/>
          <p:cNvSpPr>
            <a:spLocks noGrp="1"/>
          </p:cNvSpPr>
          <p:nvPr>
            <p:ph type="sldNum" sz="quarter" idx="5"/>
          </p:nvPr>
        </p:nvSpPr>
        <p:spPr/>
        <p:txBody>
          <a:bodyPr/>
          <a:lstStyle/>
          <a:p>
            <a:fld id="{318F42B1-3E92-4EDE-946A-604FE4C51B91}" type="slidenum">
              <a:rPr lang="en-US" smtClean="0"/>
              <a:t>14</a:t>
            </a:fld>
            <a:endParaRPr lang="en-US"/>
          </a:p>
        </p:txBody>
      </p:sp>
    </p:spTree>
    <p:extLst>
      <p:ext uri="{BB962C8B-B14F-4D97-AF65-F5344CB8AC3E}">
        <p14:creationId xmlns:p14="http://schemas.microsoft.com/office/powerpoint/2010/main" val="22204550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104</a:t>
            </a:fld>
            <a:endParaRPr lang="en-US"/>
          </a:p>
        </p:txBody>
      </p:sp>
    </p:spTree>
    <p:extLst>
      <p:ext uri="{BB962C8B-B14F-4D97-AF65-F5344CB8AC3E}">
        <p14:creationId xmlns:p14="http://schemas.microsoft.com/office/powerpoint/2010/main" val="1182078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105</a:t>
            </a:fld>
            <a:endParaRPr lang="en-US"/>
          </a:p>
        </p:txBody>
      </p:sp>
    </p:spTree>
    <p:extLst>
      <p:ext uri="{BB962C8B-B14F-4D97-AF65-F5344CB8AC3E}">
        <p14:creationId xmlns:p14="http://schemas.microsoft.com/office/powerpoint/2010/main" val="2653567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106</a:t>
            </a:fld>
            <a:endParaRPr lang="en-US"/>
          </a:p>
        </p:txBody>
      </p:sp>
    </p:spTree>
    <p:extLst>
      <p:ext uri="{BB962C8B-B14F-4D97-AF65-F5344CB8AC3E}">
        <p14:creationId xmlns:p14="http://schemas.microsoft.com/office/powerpoint/2010/main" val="9948681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107</a:t>
            </a:fld>
            <a:endParaRPr lang="en-US"/>
          </a:p>
        </p:txBody>
      </p:sp>
    </p:spTree>
    <p:extLst>
      <p:ext uri="{BB962C8B-B14F-4D97-AF65-F5344CB8AC3E}">
        <p14:creationId xmlns:p14="http://schemas.microsoft.com/office/powerpoint/2010/main" val="649847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MacBook Pro, iPod</a:t>
            </a:r>
          </a:p>
        </p:txBody>
      </p:sp>
      <p:sp>
        <p:nvSpPr>
          <p:cNvPr id="4" name="Slide Number Placeholder 3"/>
          <p:cNvSpPr>
            <a:spLocks noGrp="1"/>
          </p:cNvSpPr>
          <p:nvPr>
            <p:ph type="sldNum" sz="quarter" idx="5"/>
          </p:nvPr>
        </p:nvSpPr>
        <p:spPr/>
        <p:txBody>
          <a:bodyPr/>
          <a:lstStyle/>
          <a:p>
            <a:fld id="{318F42B1-3E92-4EDE-946A-604FE4C51B91}" type="slidenum">
              <a:rPr lang="en-US" smtClean="0"/>
              <a:t>108</a:t>
            </a:fld>
            <a:endParaRPr lang="en-US"/>
          </a:p>
        </p:txBody>
      </p:sp>
    </p:spTree>
    <p:extLst>
      <p:ext uri="{BB962C8B-B14F-4D97-AF65-F5344CB8AC3E}">
        <p14:creationId xmlns:p14="http://schemas.microsoft.com/office/powerpoint/2010/main" val="4177724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ratio can show the technical debt as a relationship between the cost to fix the software system and the cost of developing it.</a:t>
            </a:r>
          </a:p>
        </p:txBody>
      </p:sp>
      <p:sp>
        <p:nvSpPr>
          <p:cNvPr id="4" name="Slide Number Placeholder 3"/>
          <p:cNvSpPr>
            <a:spLocks noGrp="1"/>
          </p:cNvSpPr>
          <p:nvPr>
            <p:ph type="sldNum" sz="quarter" idx="5"/>
          </p:nvPr>
        </p:nvSpPr>
        <p:spPr/>
        <p:txBody>
          <a:bodyPr/>
          <a:lstStyle/>
          <a:p>
            <a:fld id="{318F42B1-3E92-4EDE-946A-604FE4C51B91}" type="slidenum">
              <a:rPr lang="en-US" smtClean="0"/>
              <a:t>109</a:t>
            </a:fld>
            <a:endParaRPr lang="en-US"/>
          </a:p>
        </p:txBody>
      </p:sp>
    </p:spTree>
    <p:extLst>
      <p:ext uri="{BB962C8B-B14F-4D97-AF65-F5344CB8AC3E}">
        <p14:creationId xmlns:p14="http://schemas.microsoft.com/office/powerpoint/2010/main" val="36378838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113</a:t>
            </a:fld>
            <a:endParaRPr lang="en-US"/>
          </a:p>
        </p:txBody>
      </p:sp>
    </p:spTree>
    <p:extLst>
      <p:ext uri="{BB962C8B-B14F-4D97-AF65-F5344CB8AC3E}">
        <p14:creationId xmlns:p14="http://schemas.microsoft.com/office/powerpoint/2010/main" val="42812126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5"/>
          </p:nvPr>
        </p:nvSpPr>
        <p:spPr/>
        <p:txBody>
          <a:bodyPr/>
          <a:lstStyle/>
          <a:p>
            <a:fld id="{318F42B1-3E92-4EDE-946A-604FE4C51B91}" type="slidenum">
              <a:rPr lang="en-US" smtClean="0"/>
              <a:t>114</a:t>
            </a:fld>
            <a:endParaRPr lang="en-US"/>
          </a:p>
        </p:txBody>
      </p:sp>
    </p:spTree>
    <p:extLst>
      <p:ext uri="{BB962C8B-B14F-4D97-AF65-F5344CB8AC3E}">
        <p14:creationId xmlns:p14="http://schemas.microsoft.com/office/powerpoint/2010/main" val="42598368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
        <p:nvSpPr>
          <p:cNvPr id="4" name="Slide Number Placeholder 3"/>
          <p:cNvSpPr>
            <a:spLocks noGrp="1"/>
          </p:cNvSpPr>
          <p:nvPr>
            <p:ph type="sldNum" sz="quarter" idx="5"/>
          </p:nvPr>
        </p:nvSpPr>
        <p:spPr/>
        <p:txBody>
          <a:bodyPr/>
          <a:lstStyle/>
          <a:p>
            <a:fld id="{318F42B1-3E92-4EDE-946A-604FE4C51B91}" type="slidenum">
              <a:rPr lang="en-US" smtClean="0"/>
              <a:t>115</a:t>
            </a:fld>
            <a:endParaRPr lang="en-US"/>
          </a:p>
        </p:txBody>
      </p:sp>
    </p:spTree>
    <p:extLst>
      <p:ext uri="{BB962C8B-B14F-4D97-AF65-F5344CB8AC3E}">
        <p14:creationId xmlns:p14="http://schemas.microsoft.com/office/powerpoint/2010/main" val="10898026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
        <p:nvSpPr>
          <p:cNvPr id="4" name="Slide Number Placeholder 3"/>
          <p:cNvSpPr>
            <a:spLocks noGrp="1"/>
          </p:cNvSpPr>
          <p:nvPr>
            <p:ph type="sldNum" sz="quarter" idx="5"/>
          </p:nvPr>
        </p:nvSpPr>
        <p:spPr/>
        <p:txBody>
          <a:bodyPr/>
          <a:lstStyle/>
          <a:p>
            <a:fld id="{318F42B1-3E92-4EDE-946A-604FE4C51B91}" type="slidenum">
              <a:rPr lang="en-US" smtClean="0"/>
              <a:t>116</a:t>
            </a:fld>
            <a:endParaRPr lang="en-US"/>
          </a:p>
        </p:txBody>
      </p:sp>
    </p:spTree>
    <p:extLst>
      <p:ext uri="{BB962C8B-B14F-4D97-AF65-F5344CB8AC3E}">
        <p14:creationId xmlns:p14="http://schemas.microsoft.com/office/powerpoint/2010/main" val="398630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15</a:t>
            </a:fld>
            <a:endParaRPr lang="en-US"/>
          </a:p>
        </p:txBody>
      </p:sp>
    </p:spTree>
    <p:extLst>
      <p:ext uri="{BB962C8B-B14F-4D97-AF65-F5344CB8AC3E}">
        <p14:creationId xmlns:p14="http://schemas.microsoft.com/office/powerpoint/2010/main" val="40467410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
        <p:nvSpPr>
          <p:cNvPr id="4" name="Slide Number Placeholder 3"/>
          <p:cNvSpPr>
            <a:spLocks noGrp="1"/>
          </p:cNvSpPr>
          <p:nvPr>
            <p:ph type="sldNum" sz="quarter" idx="5"/>
          </p:nvPr>
        </p:nvSpPr>
        <p:spPr/>
        <p:txBody>
          <a:bodyPr/>
          <a:lstStyle/>
          <a:p>
            <a:fld id="{318F42B1-3E92-4EDE-946A-604FE4C51B91}" type="slidenum">
              <a:rPr lang="en-US" smtClean="0"/>
              <a:t>117</a:t>
            </a:fld>
            <a:endParaRPr lang="en-US"/>
          </a:p>
        </p:txBody>
      </p:sp>
    </p:spTree>
    <p:extLst>
      <p:ext uri="{BB962C8B-B14F-4D97-AF65-F5344CB8AC3E}">
        <p14:creationId xmlns:p14="http://schemas.microsoft.com/office/powerpoint/2010/main" val="36158654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
        <p:nvSpPr>
          <p:cNvPr id="4" name="Slide Number Placeholder 3"/>
          <p:cNvSpPr>
            <a:spLocks noGrp="1"/>
          </p:cNvSpPr>
          <p:nvPr>
            <p:ph type="sldNum" sz="quarter" idx="5"/>
          </p:nvPr>
        </p:nvSpPr>
        <p:spPr/>
        <p:txBody>
          <a:bodyPr/>
          <a:lstStyle/>
          <a:p>
            <a:fld id="{318F42B1-3E92-4EDE-946A-604FE4C51B91}" type="slidenum">
              <a:rPr lang="en-US" smtClean="0"/>
              <a:t>118</a:t>
            </a:fld>
            <a:endParaRPr lang="en-US"/>
          </a:p>
        </p:txBody>
      </p:sp>
    </p:spTree>
    <p:extLst>
      <p:ext uri="{BB962C8B-B14F-4D97-AF65-F5344CB8AC3E}">
        <p14:creationId xmlns:p14="http://schemas.microsoft.com/office/powerpoint/2010/main" val="19817822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
        <p:nvSpPr>
          <p:cNvPr id="4" name="Slide Number Placeholder 3"/>
          <p:cNvSpPr>
            <a:spLocks noGrp="1"/>
          </p:cNvSpPr>
          <p:nvPr>
            <p:ph type="sldNum" sz="quarter" idx="5"/>
          </p:nvPr>
        </p:nvSpPr>
        <p:spPr/>
        <p:txBody>
          <a:bodyPr/>
          <a:lstStyle/>
          <a:p>
            <a:fld id="{318F42B1-3E92-4EDE-946A-604FE4C51B91}" type="slidenum">
              <a:rPr lang="en-US" smtClean="0"/>
              <a:t>119</a:t>
            </a:fld>
            <a:endParaRPr lang="en-US"/>
          </a:p>
        </p:txBody>
      </p:sp>
    </p:spTree>
    <p:extLst>
      <p:ext uri="{BB962C8B-B14F-4D97-AF65-F5344CB8AC3E}">
        <p14:creationId xmlns:p14="http://schemas.microsoft.com/office/powerpoint/2010/main" val="33961938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120</a:t>
            </a:fld>
            <a:endParaRPr lang="en-US"/>
          </a:p>
        </p:txBody>
      </p:sp>
    </p:spTree>
    <p:extLst>
      <p:ext uri="{BB962C8B-B14F-4D97-AF65-F5344CB8AC3E}">
        <p14:creationId xmlns:p14="http://schemas.microsoft.com/office/powerpoint/2010/main" val="26723072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8F42B1-3E92-4EDE-946A-604FE4C51B91}" type="slidenum">
              <a:rPr lang="en-US" smtClean="0"/>
              <a:t>121</a:t>
            </a:fld>
            <a:endParaRPr lang="en-US"/>
          </a:p>
        </p:txBody>
      </p:sp>
    </p:spTree>
    <p:extLst>
      <p:ext uri="{BB962C8B-B14F-4D97-AF65-F5344CB8AC3E}">
        <p14:creationId xmlns:p14="http://schemas.microsoft.com/office/powerpoint/2010/main" val="159115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 </a:t>
            </a:r>
          </a:p>
          <a:p>
            <a:endParaRPr lang="en-US" dirty="0"/>
          </a:p>
          <a:p>
            <a:r>
              <a:rPr lang="en-US" dirty="0"/>
              <a:t>the quick and dirty way sets us up with a technical debt, which is similar to a financial debt.  Like a financial debt, the technical debt</a:t>
            </a:r>
          </a:p>
          <a:p>
            <a:endParaRPr lang="en-US" dirty="0"/>
          </a:p>
          <a:p>
            <a:r>
              <a:rPr lang="en-US" dirty="0"/>
              <a:t>incurs interest payments, which come in the form of the </a:t>
            </a:r>
          </a:p>
          <a:p>
            <a:endParaRPr lang="en-US" dirty="0"/>
          </a:p>
          <a:p>
            <a:r>
              <a:rPr lang="en-US" dirty="0"/>
              <a:t>extra effort that we have to do in future development.</a:t>
            </a:r>
          </a:p>
        </p:txBody>
      </p:sp>
      <p:sp>
        <p:nvSpPr>
          <p:cNvPr id="4" name="Slide Number Placeholder 3"/>
          <p:cNvSpPr>
            <a:spLocks noGrp="1"/>
          </p:cNvSpPr>
          <p:nvPr>
            <p:ph type="sldNum" sz="quarter" idx="5"/>
          </p:nvPr>
        </p:nvSpPr>
        <p:spPr/>
        <p:txBody>
          <a:bodyPr/>
          <a:lstStyle/>
          <a:p>
            <a:fld id="{318F42B1-3E92-4EDE-946A-604FE4C51B91}" type="slidenum">
              <a:rPr lang="en-US" smtClean="0"/>
              <a:t>16</a:t>
            </a:fld>
            <a:endParaRPr lang="en-US"/>
          </a:p>
        </p:txBody>
      </p:sp>
    </p:spTree>
    <p:extLst>
      <p:ext uri="{BB962C8B-B14F-4D97-AF65-F5344CB8AC3E}">
        <p14:creationId xmlns:p14="http://schemas.microsoft.com/office/powerpoint/2010/main" val="206500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D29F-4AAE-6A8B-1111-582145EA0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F746E-52E5-D206-CCA0-4D9E27136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836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0BAC62-9013-039E-A881-9A755AD43A23}"/>
              </a:ext>
            </a:extLst>
          </p:cNvPr>
          <p:cNvSpPr txBox="1">
            <a:spLocks/>
          </p:cNvSpPr>
          <p:nvPr userDrawn="1"/>
        </p:nvSpPr>
        <p:spPr>
          <a:xfrm>
            <a:off x="7419975" y="449262"/>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rgbClr val="FE0000"/>
                </a:solidFill>
                <a:latin typeface="Kamerik205 8" panose="020B0803030600020004" pitchFamily="34" charset="0"/>
                <a:ea typeface="+mj-ea"/>
                <a:cs typeface="+mj-cs"/>
              </a:defRPr>
            </a:lvl1pPr>
          </a:lstStyle>
          <a:p>
            <a:r>
              <a:rPr lang="en-US"/>
              <a:t>Click to edit Master title style</a:t>
            </a:r>
          </a:p>
        </p:txBody>
      </p:sp>
      <p:sp>
        <p:nvSpPr>
          <p:cNvPr id="8" name="Text Placeholder 3">
            <a:extLst>
              <a:ext uri="{FF2B5EF4-FFF2-40B4-BE49-F238E27FC236}">
                <a16:creationId xmlns:a16="http://schemas.microsoft.com/office/drawing/2014/main" id="{626D6DB1-F690-7875-A3AC-62DACFD90FD5}"/>
              </a:ext>
            </a:extLst>
          </p:cNvPr>
          <p:cNvSpPr>
            <a:spLocks noGrp="1"/>
          </p:cNvSpPr>
          <p:nvPr>
            <p:ph type="body" sz="half" idx="11"/>
          </p:nvPr>
        </p:nvSpPr>
        <p:spPr>
          <a:xfrm>
            <a:off x="7419975"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Picture Placeholder 2">
            <a:extLst>
              <a:ext uri="{FF2B5EF4-FFF2-40B4-BE49-F238E27FC236}">
                <a16:creationId xmlns:a16="http://schemas.microsoft.com/office/drawing/2014/main" id="{D01BA845-5FFA-6287-757B-EEB5E7E3D025}"/>
              </a:ext>
            </a:extLst>
          </p:cNvPr>
          <p:cNvSpPr>
            <a:spLocks noGrp="1"/>
          </p:cNvSpPr>
          <p:nvPr>
            <p:ph type="pic" idx="10"/>
          </p:nvPr>
        </p:nvSpPr>
        <p:spPr>
          <a:xfrm>
            <a:off x="836612" y="9969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37162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563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E8FC0C-E97C-4540-9123-121CABEC25C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309F6D-82E8-484B-8205-CF1A941F8A4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7/16/2022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662159F-02F8-4960-A2E6-BE687A2854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783B90D-5D6C-4DB5-A243-95E9846FEE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F6855-F5A8-433F-8C63-63A91B3608B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40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849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346274" cy="899665"/>
          </a:xfrm>
        </p:spPr>
        <p:txBody>
          <a:bodyPr/>
          <a:lstStyle/>
          <a:p>
            <a:r>
              <a:rPr lang="en-US"/>
              <a:t>Click to edit Master title style</a:t>
            </a:r>
          </a:p>
        </p:txBody>
      </p:sp>
      <p:pic>
        <p:nvPicPr>
          <p:cNvPr id="3" name="Picture 2">
            <a:extLst>
              <a:ext uri="{FF2B5EF4-FFF2-40B4-BE49-F238E27FC236}">
                <a16:creationId xmlns:a16="http://schemas.microsoft.com/office/drawing/2014/main" id="{52BDAE35-6CC3-47FD-B4CB-30C9CA73FBA7}"/>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3517465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DBC3-4A3B-BFB5-A58C-0573E99E4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66792-B750-0E9C-B1A3-43C587654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3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9449-91E2-5209-A2A6-D0E947B0A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C74A6-2DEC-F219-609A-9BA68ACD0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9418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39B-4A58-6607-324C-51521B7090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7BDA5-344D-FCB7-5571-BEF1E7C96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F9539D-C858-6360-69F8-51C4A5450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24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237A-8411-83FC-3EC4-2E17B3D71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EE82BA-DBD8-8722-F25F-2EADE8234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10D27-4466-21D2-E940-0EC9C736E8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037A9-7E73-92E1-A2F3-868E7D635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F6C12D-78D5-0502-9057-EF18DADA2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649B-C80E-7F12-71AD-F8347FCA0E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47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34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254B-26A7-3D79-9D2E-7F57336E9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4CE77-A6EE-DC7B-BFE1-371B2743D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89DF-3960-1B97-B732-77D34C175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7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B296-FC01-06B5-7547-8C61A414C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FECD47-64DB-51C7-6585-1B29203FD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EF5F3-6A93-374A-941D-8BECD1FDE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240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5109D-74A9-624F-7302-41C5ACC08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13921D5-51D0-38EA-25F9-676C6D33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7BEA3882-AD5D-3CCB-6AE0-189AF0076B3C}"/>
              </a:ext>
            </a:extLst>
          </p:cNvPr>
          <p:cNvPicPr>
            <a:picLocks noChangeAspect="1"/>
          </p:cNvPicPr>
          <p:nvPr userDrawn="1"/>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546" y="6501793"/>
            <a:ext cx="970684" cy="254927"/>
          </a:xfrm>
          <a:prstGeom prst="rect">
            <a:avLst/>
          </a:prstGeom>
        </p:spPr>
      </p:pic>
      <p:pic>
        <p:nvPicPr>
          <p:cNvPr id="11" name="Picture 10">
            <a:extLst>
              <a:ext uri="{FF2B5EF4-FFF2-40B4-BE49-F238E27FC236}">
                <a16:creationId xmlns:a16="http://schemas.microsoft.com/office/drawing/2014/main" id="{8DDFA564-3917-E307-4145-55F794938BA6}"/>
              </a:ext>
            </a:extLst>
          </p:cNvPr>
          <p:cNvPicPr>
            <a:picLocks noChangeAspect="1"/>
          </p:cNvPicPr>
          <p:nvPr userDrawn="1"/>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59910" y="6484405"/>
            <a:ext cx="1103096" cy="289702"/>
          </a:xfrm>
          <a:prstGeom prst="rect">
            <a:avLst/>
          </a:prstGeom>
        </p:spPr>
      </p:pic>
      <p:sp>
        <p:nvSpPr>
          <p:cNvPr id="12" name="TextBox 11">
            <a:extLst>
              <a:ext uri="{FF2B5EF4-FFF2-40B4-BE49-F238E27FC236}">
                <a16:creationId xmlns:a16="http://schemas.microsoft.com/office/drawing/2014/main" id="{6C4E3DA8-A74C-886E-E800-5E0624D8E66D}"/>
              </a:ext>
            </a:extLst>
          </p:cNvPr>
          <p:cNvSpPr txBox="1"/>
          <p:nvPr userDrawn="1"/>
        </p:nvSpPr>
        <p:spPr>
          <a:xfrm>
            <a:off x="5202999" y="6479721"/>
            <a:ext cx="1786002" cy="276999"/>
          </a:xfrm>
          <a:prstGeom prst="rect">
            <a:avLst/>
          </a:prstGeom>
          <a:noFill/>
        </p:spPr>
        <p:txBody>
          <a:bodyPr wrap="none" rtlCol="0">
            <a:spAutoFit/>
          </a:bodyPr>
          <a:lstStyle/>
          <a:p>
            <a:pPr algn="ctr"/>
            <a:r>
              <a:rPr lang="en-US" sz="1200" kern="1200" dirty="0">
                <a:solidFill>
                  <a:srgbClr val="FE0000"/>
                </a:solidFill>
                <a:latin typeface="+mn-lt"/>
                <a:ea typeface="+mn-ea"/>
                <a:cs typeface="+mn-cs"/>
              </a:rPr>
              <a:t>Technical Debt is not Free</a:t>
            </a:r>
          </a:p>
        </p:txBody>
      </p:sp>
    </p:spTree>
    <p:extLst>
      <p:ext uri="{BB962C8B-B14F-4D97-AF65-F5344CB8AC3E}">
        <p14:creationId xmlns:p14="http://schemas.microsoft.com/office/powerpoint/2010/main" val="18060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xStyles>
    <p:titleStyle>
      <a:lvl1pPr algn="l" defTabSz="914400" rtl="0" eaLnBrk="1" latinLnBrk="0" hangingPunct="1">
        <a:lnSpc>
          <a:spcPct val="90000"/>
        </a:lnSpc>
        <a:spcBef>
          <a:spcPct val="0"/>
        </a:spcBef>
        <a:buNone/>
        <a:defRPr sz="4400" kern="1200">
          <a:solidFill>
            <a:srgbClr val="FE0000"/>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1234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421ADF-2AC4-4180-AF78-663F562CB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7C42C7-2472-4E14-A5B4-64801B1679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95C07-5C06-4057-8228-9C05AF5E70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09F6D-82E8-484B-8205-CF1A941F8A42}" type="datetimeFigureOut">
              <a:rPr lang="en-US" smtClean="0"/>
              <a:t>7/16/2022</a:t>
            </a:fld>
            <a:endParaRPr lang="en-US"/>
          </a:p>
        </p:txBody>
      </p:sp>
      <p:sp>
        <p:nvSpPr>
          <p:cNvPr id="5" name="Footer Placeholder 4">
            <a:extLst>
              <a:ext uri="{FF2B5EF4-FFF2-40B4-BE49-F238E27FC236}">
                <a16:creationId xmlns:a16="http://schemas.microsoft.com/office/drawing/2014/main" id="{E6787B2E-A156-42CB-9836-17A193277F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F0D256-8518-4BF0-BA56-3EA1D3DBC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F6855-F5A8-433F-8C63-63A91B3608B7}" type="slidenum">
              <a:rPr lang="en-US" smtClean="0"/>
              <a:t>‹#›</a:t>
            </a:fld>
            <a:endParaRPr lang="en-US"/>
          </a:p>
        </p:txBody>
      </p:sp>
    </p:spTree>
    <p:extLst>
      <p:ext uri="{BB962C8B-B14F-4D97-AF65-F5344CB8AC3E}">
        <p14:creationId xmlns:p14="http://schemas.microsoft.com/office/powerpoint/2010/main" val="3554010715"/>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6444090"/>
      </p:ext>
    </p:extLst>
  </p:cSld>
  <p:clrMap bg1="lt1" tx1="dk1" bg2="lt2" tx2="dk2" accent1="accent1" accent2="accent2" accent3="accent3" accent4="accent4" accent5="accent5" accent6="accent6" hlink="hlink" folHlink="folHlink"/>
  <p:sldLayoutIdLst>
    <p:sldLayoutId id="2147483664" r:id="rId1"/>
    <p:sldLayoutId id="2147483665"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65.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D1EF1D-DC15-2A31-E4D0-D06BDD800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8" y="1266192"/>
            <a:ext cx="3095731" cy="4325616"/>
          </a:xfrm>
          <a:prstGeom prst="rect">
            <a:avLst/>
          </a:prstGeom>
        </p:spPr>
      </p:pic>
      <p:sp>
        <p:nvSpPr>
          <p:cNvPr id="4" name="TextBox 3">
            <a:extLst>
              <a:ext uri="{FF2B5EF4-FFF2-40B4-BE49-F238E27FC236}">
                <a16:creationId xmlns:a16="http://schemas.microsoft.com/office/drawing/2014/main" id="{BCB159E0-A7B3-3DB4-7F9E-0EEFA11CF37A}"/>
              </a:ext>
            </a:extLst>
          </p:cNvPr>
          <p:cNvSpPr txBox="1"/>
          <p:nvPr/>
        </p:nvSpPr>
        <p:spPr>
          <a:xfrm>
            <a:off x="4399304" y="1853304"/>
            <a:ext cx="723605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662483"/>
                </a:solidFill>
                <a:effectLst/>
                <a:uLnTx/>
                <a:uFillTx/>
                <a:latin typeface="Kamerik205 3" panose="020B0903030600020004" pitchFamily="34" charset="0"/>
                <a:ea typeface="+mn-ea"/>
                <a:cs typeface="+mn-cs"/>
              </a:rPr>
              <a:t>Technical Debt Is Not Free</a:t>
            </a:r>
          </a:p>
        </p:txBody>
      </p:sp>
    </p:spTree>
    <p:extLst>
      <p:ext uri="{BB962C8B-B14F-4D97-AF65-F5344CB8AC3E}">
        <p14:creationId xmlns:p14="http://schemas.microsoft.com/office/powerpoint/2010/main" val="2824116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04B2-B8B6-BB62-E72D-7303FAE2363D}"/>
              </a:ext>
            </a:extLst>
          </p:cNvPr>
          <p:cNvSpPr>
            <a:spLocks noGrp="1"/>
          </p:cNvSpPr>
          <p:nvPr>
            <p:ph type="title"/>
          </p:nvPr>
        </p:nvSpPr>
        <p:spPr/>
        <p:txBody>
          <a:bodyPr/>
          <a:lstStyle/>
          <a:p>
            <a:r>
              <a:rPr lang="en-US" dirty="0"/>
              <a:t>Technical Debt Numbers</a:t>
            </a:r>
          </a:p>
        </p:txBody>
      </p:sp>
      <p:graphicFrame>
        <p:nvGraphicFramePr>
          <p:cNvPr id="7" name="Content Placeholder 6">
            <a:extLst>
              <a:ext uri="{FF2B5EF4-FFF2-40B4-BE49-F238E27FC236}">
                <a16:creationId xmlns:a16="http://schemas.microsoft.com/office/drawing/2014/main" id="{6A82F33D-2364-92E1-E252-AC8001D1CC37}"/>
              </a:ext>
            </a:extLst>
          </p:cNvPr>
          <p:cNvGraphicFramePr>
            <a:graphicFrameLocks noGrp="1"/>
          </p:cNvGraphicFramePr>
          <p:nvPr>
            <p:ph idx="1"/>
            <p:extLst>
              <p:ext uri="{D42A27DB-BD31-4B8C-83A1-F6EECF244321}">
                <p14:modId xmlns:p14="http://schemas.microsoft.com/office/powerpoint/2010/main" val="245334030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50204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B3AB-D37C-05D3-52AF-09CEFE5511D2}"/>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D825C22F-6ADF-ACEC-B1AE-D1EB854C6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6114212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3FBA-BD3B-8175-A662-79187395EBAB}"/>
              </a:ext>
            </a:extLst>
          </p:cNvPr>
          <p:cNvSpPr>
            <a:spLocks noGrp="1"/>
          </p:cNvSpPr>
          <p:nvPr>
            <p:ph type="title"/>
          </p:nvPr>
        </p:nvSpPr>
        <p:spPr/>
        <p:txBody>
          <a:bodyPr/>
          <a:lstStyle/>
          <a:p>
            <a:r>
              <a:rPr lang="en-US" dirty="0"/>
              <a:t>Technical Debt Register</a:t>
            </a:r>
          </a:p>
        </p:txBody>
      </p:sp>
      <p:pic>
        <p:nvPicPr>
          <p:cNvPr id="6" name="Content Placeholder 5">
            <a:extLst>
              <a:ext uri="{FF2B5EF4-FFF2-40B4-BE49-F238E27FC236}">
                <a16:creationId xmlns:a16="http://schemas.microsoft.com/office/drawing/2014/main" id="{41ECA313-0A85-546F-CBD0-2F0E7C9F1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ext Placeholder 3">
            <a:extLst>
              <a:ext uri="{FF2B5EF4-FFF2-40B4-BE49-F238E27FC236}">
                <a16:creationId xmlns:a16="http://schemas.microsoft.com/office/drawing/2014/main" id="{A603F1E8-7CDD-8F01-6F5F-AFB369D417CF}"/>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800" dirty="0"/>
              <a:t>Product</a:t>
            </a:r>
          </a:p>
          <a:p>
            <a:pPr marL="285750" indent="-285750">
              <a:buFont typeface="Arial" panose="020B0604020202020204" pitchFamily="34" charset="0"/>
              <a:buChar char="•"/>
            </a:pPr>
            <a:r>
              <a:rPr lang="en-US" sz="2800" dirty="0"/>
              <a:t>User Story #</a:t>
            </a:r>
          </a:p>
          <a:p>
            <a:pPr marL="285750" indent="-285750">
              <a:buFont typeface="Arial" panose="020B0604020202020204" pitchFamily="34" charset="0"/>
              <a:buChar char="•"/>
            </a:pPr>
            <a:r>
              <a:rPr lang="en-US" sz="2800" dirty="0"/>
              <a:t>Title</a:t>
            </a:r>
          </a:p>
          <a:p>
            <a:pPr marL="285750" indent="-285750">
              <a:buFont typeface="Arial" panose="020B0604020202020204" pitchFamily="34" charset="0"/>
              <a:buChar char="•"/>
            </a:pPr>
            <a:r>
              <a:rPr lang="en-US" sz="2800" dirty="0"/>
              <a:t>Criticality</a:t>
            </a:r>
          </a:p>
          <a:p>
            <a:pPr marL="285750" indent="-285750">
              <a:buFont typeface="Arial" panose="020B0604020202020204" pitchFamily="34" charset="0"/>
              <a:buChar char="•"/>
            </a:pPr>
            <a:r>
              <a:rPr lang="en-US" sz="2800" dirty="0"/>
              <a:t>Complexity</a:t>
            </a:r>
          </a:p>
          <a:p>
            <a:pPr marL="285750" indent="-285750">
              <a:buFont typeface="Arial" panose="020B0604020202020204" pitchFamily="34" charset="0"/>
              <a:buChar char="•"/>
            </a:pPr>
            <a:r>
              <a:rPr lang="en-US" sz="2800" dirty="0"/>
              <a:t>Reward</a:t>
            </a:r>
          </a:p>
          <a:p>
            <a:pPr marL="285750" indent="-285750">
              <a:buFont typeface="Arial" panose="020B0604020202020204" pitchFamily="34" charset="0"/>
              <a:buChar char="•"/>
            </a:pPr>
            <a:r>
              <a:rPr lang="en-US" sz="2800" dirty="0"/>
              <a:t>Remediation Cost</a:t>
            </a:r>
          </a:p>
          <a:p>
            <a:pPr marL="285750" indent="-285750">
              <a:buFont typeface="Arial" panose="020B0604020202020204" pitchFamily="34" charset="0"/>
              <a:buChar char="•"/>
            </a:pPr>
            <a:r>
              <a:rPr lang="en-US" sz="2800" dirty="0"/>
              <a:t>Technical Debt Score</a:t>
            </a:r>
          </a:p>
        </p:txBody>
      </p:sp>
    </p:spTree>
    <p:extLst>
      <p:ext uri="{BB962C8B-B14F-4D97-AF65-F5344CB8AC3E}">
        <p14:creationId xmlns:p14="http://schemas.microsoft.com/office/powerpoint/2010/main" val="37548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65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A14B-1541-D354-8238-7D372096D58B}"/>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91E48E27-8FFA-27BE-002D-E2FECC8372DF}"/>
              </a:ext>
            </a:extLst>
          </p:cNvPr>
          <p:cNvSpPr/>
          <p:nvPr/>
        </p:nvSpPr>
        <p:spPr>
          <a:xfrm>
            <a:off x="215900" y="2136338"/>
            <a:ext cx="3629007" cy="2123658"/>
          </a:xfrm>
          <a:prstGeom prst="rect">
            <a:avLst/>
          </a:prstGeom>
          <a:noFill/>
        </p:spPr>
        <p:txBody>
          <a:bodyPr wrap="none" lIns="91440" tIns="45720" rIns="91440" bIns="45720">
            <a:spAutoFit/>
          </a:bodyPr>
          <a:lstStyle/>
          <a:p>
            <a:r>
              <a:rPr lang="en-US" sz="4400" dirty="0">
                <a:ln w="0"/>
                <a:solidFill>
                  <a:schemeClr val="bg1">
                    <a:lumMod val="65000"/>
                  </a:schemeClr>
                </a:solidFill>
                <a:effectLst>
                  <a:outerShdw blurRad="38100" dist="19050" dir="2700000" algn="tl" rotWithShape="0">
                    <a:schemeClr val="dk1">
                      <a:alpha val="40000"/>
                    </a:schemeClr>
                  </a:outerShdw>
                </a:effectLst>
              </a:rPr>
              <a:t>R  : Reward</a:t>
            </a:r>
          </a:p>
          <a:p>
            <a:r>
              <a:rPr lang="en-US" sz="4400" b="0" cap="none" spc="0" dirty="0">
                <a:ln w="0"/>
                <a:solidFill>
                  <a:schemeClr val="bg1">
                    <a:lumMod val="65000"/>
                  </a:schemeClr>
                </a:solidFill>
                <a:effectLst>
                  <a:outerShdw blurRad="38100" dist="19050" dir="2700000" algn="tl" rotWithShape="0">
                    <a:schemeClr val="dk1">
                      <a:alpha val="40000"/>
                    </a:schemeClr>
                  </a:outerShdw>
                </a:effectLst>
              </a:rPr>
              <a:t>Cr : Criticality</a:t>
            </a:r>
          </a:p>
          <a:p>
            <a:r>
              <a:rPr lang="en-US" sz="4400" dirty="0">
                <a:ln w="0"/>
                <a:solidFill>
                  <a:schemeClr val="bg1">
                    <a:lumMod val="65000"/>
                  </a:schemeClr>
                </a:solidFill>
                <a:effectLst>
                  <a:outerShdw blurRad="38100" dist="19050" dir="2700000" algn="tl" rotWithShape="0">
                    <a:schemeClr val="dk1">
                      <a:alpha val="40000"/>
                    </a:schemeClr>
                  </a:outerShdw>
                </a:effectLst>
              </a:rPr>
              <a:t>Co: Complexity</a:t>
            </a:r>
            <a:endParaRPr lang="en-US" sz="4400" b="0" cap="none" spc="0" dirty="0">
              <a:ln w="0"/>
              <a:solidFill>
                <a:schemeClr val="bg1">
                  <a:lumMod val="65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5AC4B0CF-8C17-DAD0-A89E-4BD477D69010}"/>
              </a:ext>
            </a:extLst>
          </p:cNvPr>
          <p:cNvSpPr/>
          <p:nvPr/>
        </p:nvSpPr>
        <p:spPr>
          <a:xfrm>
            <a:off x="4426213" y="2782668"/>
            <a:ext cx="7549887"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8878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75E-6 -3.7037E-6 L -0.17266 -0.13842 " pathEditMode="relative" rAng="0" ptsTypes="AA">
                                      <p:cBhvr>
                                        <p:cTn id="9" dur="1000" fill="hold"/>
                                        <p:tgtEl>
                                          <p:spTgt spid="4"/>
                                        </p:tgtEl>
                                        <p:attrNameLst>
                                          <p:attrName>ppt_x</p:attrName>
                                          <p:attrName>ppt_y</p:attrName>
                                        </p:attrNameLst>
                                      </p:cBhvr>
                                      <p:rCtr x="-8633"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2856977108"/>
              </p:ext>
            </p:extLst>
          </p:nvPr>
        </p:nvGraphicFramePr>
        <p:xfrm>
          <a:off x="1633703" y="3160516"/>
          <a:ext cx="7979156" cy="103632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bl>
          </a:graphicData>
        </a:graphic>
      </p:graphicFrame>
    </p:spTree>
    <p:extLst>
      <p:ext uri="{BB962C8B-B14F-4D97-AF65-F5344CB8AC3E}">
        <p14:creationId xmlns:p14="http://schemas.microsoft.com/office/powerpoint/2010/main" val="28580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extLst>
              <p:ext uri="{D42A27DB-BD31-4B8C-83A1-F6EECF244321}">
                <p14:modId xmlns:p14="http://schemas.microsoft.com/office/powerpoint/2010/main" val="65187496"/>
              </p:ext>
            </p:extLst>
          </p:nvPr>
        </p:nvGraphicFramePr>
        <p:xfrm>
          <a:off x="1633703" y="3160516"/>
          <a:ext cx="7979156" cy="155448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bl>
          </a:graphicData>
        </a:graphic>
      </p:graphicFrame>
    </p:spTree>
    <p:extLst>
      <p:ext uri="{BB962C8B-B14F-4D97-AF65-F5344CB8AC3E}">
        <p14:creationId xmlns:p14="http://schemas.microsoft.com/office/powerpoint/2010/main" val="36815894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E1FF09F4-5257-9347-AFFE-CDD9BF7CF9B2}"/>
              </a:ext>
            </a:extLst>
          </p:cNvPr>
          <p:cNvGraphicFramePr>
            <a:graphicFrameLocks noGrp="1"/>
          </p:cNvGraphicFramePr>
          <p:nvPr/>
        </p:nvGraphicFramePr>
        <p:xfrm>
          <a:off x="1633703" y="3160516"/>
          <a:ext cx="7979156"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747348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6E79-7638-D21E-AD6E-C9975719669F}"/>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08277423-A9F1-8182-0B62-6F2DD98DB4F3}"/>
              </a:ext>
            </a:extLst>
          </p:cNvPr>
          <p:cNvSpPr/>
          <p:nvPr/>
        </p:nvSpPr>
        <p:spPr>
          <a:xfrm>
            <a:off x="2320767" y="1830168"/>
            <a:ext cx="7550465" cy="830997"/>
          </a:xfrm>
          <a:prstGeom prst="rect">
            <a:avLst/>
          </a:prstGeom>
          <a:noFill/>
        </p:spPr>
        <p:txBody>
          <a:bodyPr wrap="none" lIns="91440" tIns="45720" rIns="91440" bIns="45720">
            <a:spAutoFit/>
          </a:bodyPr>
          <a:lstStyle/>
          <a:p>
            <a:r>
              <a:rPr lang="en-US" sz="4800" dirty="0">
                <a:ln w="0"/>
                <a:effectLst>
                  <a:outerShdw blurRad="38100" dist="19050" dir="2700000" algn="tl" rotWithShape="0">
                    <a:schemeClr val="dk1">
                      <a:alpha val="40000"/>
                    </a:schemeClr>
                  </a:outerShdw>
                </a:effectLst>
              </a:rPr>
              <a:t>(R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.2) + (CR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 - (CO </a:t>
            </a:r>
            <a:r>
              <a:rPr lang="en-US" sz="3600" dirty="0">
                <a:ln w="0"/>
                <a:effectLst>
                  <a:outerShdw blurRad="38100" dist="19050" dir="2700000" algn="tl" rotWithShape="0">
                    <a:schemeClr val="dk1">
                      <a:alpha val="40000"/>
                    </a:schemeClr>
                  </a:outerShdw>
                </a:effectLst>
              </a:rPr>
              <a:t>x</a:t>
            </a:r>
            <a:r>
              <a:rPr lang="en-US" sz="4800" dirty="0">
                <a:ln w="0"/>
                <a:effectLst>
                  <a:outerShdw blurRad="38100" dist="19050" dir="2700000" algn="tl" rotWithShape="0">
                    <a:schemeClr val="dk1">
                      <a:alpha val="40000"/>
                    </a:schemeClr>
                  </a:outerShdw>
                </a:effectLst>
              </a:rPr>
              <a:t> .15)</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4" name="Table 4">
            <a:extLst>
              <a:ext uri="{FF2B5EF4-FFF2-40B4-BE49-F238E27FC236}">
                <a16:creationId xmlns:a16="http://schemas.microsoft.com/office/drawing/2014/main" id="{4E966EEE-9BE5-492F-4ED0-33C1E46BE940}"/>
              </a:ext>
            </a:extLst>
          </p:cNvPr>
          <p:cNvGraphicFramePr>
            <a:graphicFrameLocks noGrp="1"/>
          </p:cNvGraphicFramePr>
          <p:nvPr>
            <p:extLst>
              <p:ext uri="{D42A27DB-BD31-4B8C-83A1-F6EECF244321}">
                <p14:modId xmlns:p14="http://schemas.microsoft.com/office/powerpoint/2010/main" val="2138090271"/>
              </p:ext>
            </p:extLst>
          </p:nvPr>
        </p:nvGraphicFramePr>
        <p:xfrm>
          <a:off x="1633703" y="3160516"/>
          <a:ext cx="8924591" cy="2072640"/>
        </p:xfrm>
        <a:graphic>
          <a:graphicData uri="http://schemas.openxmlformats.org/drawingml/2006/table">
            <a:tbl>
              <a:tblPr firstRow="1" bandRow="1">
                <a:tableStyleId>{5C22544A-7EE6-4342-B048-85BDC9FD1C3A}</a:tableStyleId>
              </a:tblPr>
              <a:tblGrid>
                <a:gridCol w="2360422">
                  <a:extLst>
                    <a:ext uri="{9D8B030D-6E8A-4147-A177-3AD203B41FA5}">
                      <a16:colId xmlns:a16="http://schemas.microsoft.com/office/drawing/2014/main" val="1276854436"/>
                    </a:ext>
                  </a:extLst>
                </a:gridCol>
                <a:gridCol w="2655951">
                  <a:extLst>
                    <a:ext uri="{9D8B030D-6E8A-4147-A177-3AD203B41FA5}">
                      <a16:colId xmlns:a16="http://schemas.microsoft.com/office/drawing/2014/main" val="1326197625"/>
                    </a:ext>
                  </a:extLst>
                </a:gridCol>
                <a:gridCol w="1890268">
                  <a:extLst>
                    <a:ext uri="{9D8B030D-6E8A-4147-A177-3AD203B41FA5}">
                      <a16:colId xmlns:a16="http://schemas.microsoft.com/office/drawing/2014/main" val="1579941596"/>
                    </a:ext>
                  </a:extLst>
                </a:gridCol>
                <a:gridCol w="1072515">
                  <a:extLst>
                    <a:ext uri="{9D8B030D-6E8A-4147-A177-3AD203B41FA5}">
                      <a16:colId xmlns:a16="http://schemas.microsoft.com/office/drawing/2014/main" val="3964159648"/>
                    </a:ext>
                  </a:extLst>
                </a:gridCol>
                <a:gridCol w="945435">
                  <a:extLst>
                    <a:ext uri="{9D8B030D-6E8A-4147-A177-3AD203B41FA5}">
                      <a16:colId xmlns:a16="http://schemas.microsoft.com/office/drawing/2014/main" val="4282834303"/>
                    </a:ext>
                  </a:extLst>
                </a:gridCol>
              </a:tblGrid>
              <a:tr h="370840">
                <a:tc>
                  <a:txBody>
                    <a:bodyPr/>
                    <a:lstStyle/>
                    <a:p>
                      <a:r>
                        <a:rPr lang="en-US" sz="2800" dirty="0"/>
                        <a:t>Criticality (CR)</a:t>
                      </a:r>
                    </a:p>
                  </a:txBody>
                  <a:tcPr/>
                </a:tc>
                <a:tc>
                  <a:txBody>
                    <a:bodyPr/>
                    <a:lstStyle/>
                    <a:p>
                      <a:r>
                        <a:rPr lang="en-US" sz="2800" dirty="0"/>
                        <a:t>Complexity (CO)</a:t>
                      </a:r>
                    </a:p>
                  </a:txBody>
                  <a:tcPr/>
                </a:tc>
                <a:tc>
                  <a:txBody>
                    <a:bodyPr/>
                    <a:lstStyle/>
                    <a:p>
                      <a:r>
                        <a:rPr lang="en-US" sz="2800" dirty="0"/>
                        <a:t>Reward (R)</a:t>
                      </a:r>
                    </a:p>
                  </a:txBody>
                  <a:tcPr/>
                </a:tc>
                <a:tc>
                  <a:txBody>
                    <a:bodyPr/>
                    <a:lstStyle/>
                    <a:p>
                      <a:r>
                        <a:rPr lang="en-US" sz="2800" dirty="0"/>
                        <a:t>Score</a:t>
                      </a:r>
                    </a:p>
                  </a:txBody>
                  <a:tcPr/>
                </a:tc>
                <a:tc>
                  <a:txBody>
                    <a:bodyPr/>
                    <a:lstStyle/>
                    <a:p>
                      <a:r>
                        <a:rPr lang="en-US" sz="2800" dirty="0"/>
                        <a:t>Rank</a:t>
                      </a:r>
                    </a:p>
                  </a:txBody>
                  <a:tcPr/>
                </a:tc>
                <a:extLst>
                  <a:ext uri="{0D108BD9-81ED-4DB2-BD59-A6C34878D82A}">
                    <a16:rowId xmlns:a16="http://schemas.microsoft.com/office/drawing/2014/main" val="3501363005"/>
                  </a:ext>
                </a:extLst>
              </a:tr>
              <a:tr h="370840">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1.6</a:t>
                      </a:r>
                    </a:p>
                  </a:txBody>
                  <a:tcPr/>
                </a:tc>
                <a:tc>
                  <a:txBody>
                    <a:bodyPr/>
                    <a:lstStyle/>
                    <a:p>
                      <a:pPr algn="ctr"/>
                      <a:r>
                        <a:rPr lang="en-US" sz="2800" dirty="0"/>
                        <a:t>1</a:t>
                      </a:r>
                    </a:p>
                  </a:txBody>
                  <a:tcPr/>
                </a:tc>
                <a:extLst>
                  <a:ext uri="{0D108BD9-81ED-4DB2-BD59-A6C34878D82A}">
                    <a16:rowId xmlns:a16="http://schemas.microsoft.com/office/drawing/2014/main" val="760012596"/>
                  </a:ext>
                </a:extLst>
              </a:tr>
              <a:tr h="370840">
                <a:tc>
                  <a:txBody>
                    <a:bodyPr/>
                    <a:lstStyle/>
                    <a:p>
                      <a:pPr algn="ctr"/>
                      <a:r>
                        <a:rPr lang="en-US" sz="2800" dirty="0"/>
                        <a:t>1</a:t>
                      </a:r>
                    </a:p>
                  </a:txBody>
                  <a:tcPr/>
                </a:tc>
                <a:tc>
                  <a:txBody>
                    <a:bodyPr/>
                    <a:lstStyle/>
                    <a:p>
                      <a:pPr algn="ctr"/>
                      <a:r>
                        <a:rPr lang="en-US" sz="2800" dirty="0"/>
                        <a:t>5</a:t>
                      </a:r>
                    </a:p>
                  </a:txBody>
                  <a:tcPr/>
                </a:tc>
                <a:tc>
                  <a:txBody>
                    <a:bodyPr/>
                    <a:lstStyle/>
                    <a:p>
                      <a:pPr algn="ctr"/>
                      <a:r>
                        <a:rPr lang="en-US" sz="2800" dirty="0"/>
                        <a:t>1</a:t>
                      </a:r>
                    </a:p>
                  </a:txBody>
                  <a:tcPr/>
                </a:tc>
                <a:tc>
                  <a:txBody>
                    <a:bodyPr/>
                    <a:lstStyle/>
                    <a:p>
                      <a:pPr algn="ctr"/>
                      <a:r>
                        <a:rPr lang="en-US" sz="2800" dirty="0"/>
                        <a:t>-0.4</a:t>
                      </a:r>
                    </a:p>
                  </a:txBody>
                  <a:tcPr/>
                </a:tc>
                <a:tc>
                  <a:txBody>
                    <a:bodyPr/>
                    <a:lstStyle/>
                    <a:p>
                      <a:pPr algn="ctr"/>
                      <a:r>
                        <a:rPr lang="en-US" sz="2800" dirty="0"/>
                        <a:t>3</a:t>
                      </a:r>
                    </a:p>
                  </a:txBody>
                  <a:tcPr/>
                </a:tc>
                <a:extLst>
                  <a:ext uri="{0D108BD9-81ED-4DB2-BD59-A6C34878D82A}">
                    <a16:rowId xmlns:a16="http://schemas.microsoft.com/office/drawing/2014/main" val="3394370131"/>
                  </a:ext>
                </a:extLst>
              </a:tr>
              <a:tr h="370840">
                <a:tc>
                  <a:txBody>
                    <a:bodyPr/>
                    <a:lstStyle/>
                    <a:p>
                      <a:pPr algn="ctr"/>
                      <a:r>
                        <a:rPr lang="en-US" sz="2800" dirty="0"/>
                        <a:t>3</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0.75</a:t>
                      </a:r>
                    </a:p>
                  </a:txBody>
                  <a:tcPr/>
                </a:tc>
                <a:tc>
                  <a:txBody>
                    <a:bodyPr/>
                    <a:lstStyle/>
                    <a:p>
                      <a:pPr algn="ctr"/>
                      <a:r>
                        <a:rPr lang="en-US" sz="2800" dirty="0"/>
                        <a:t>2</a:t>
                      </a:r>
                    </a:p>
                  </a:txBody>
                  <a:tcPr/>
                </a:tc>
                <a:extLst>
                  <a:ext uri="{0D108BD9-81ED-4DB2-BD59-A6C34878D82A}">
                    <a16:rowId xmlns:a16="http://schemas.microsoft.com/office/drawing/2014/main" val="551919425"/>
                  </a:ext>
                </a:extLst>
              </a:tr>
            </a:tbl>
          </a:graphicData>
        </a:graphic>
      </p:graphicFrame>
    </p:spTree>
    <p:extLst>
      <p:ext uri="{BB962C8B-B14F-4D97-AF65-F5344CB8AC3E}">
        <p14:creationId xmlns:p14="http://schemas.microsoft.com/office/powerpoint/2010/main" val="19884846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EAE139-3770-2355-BF8B-022D23C26B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3733" y="508000"/>
            <a:ext cx="10024533" cy="5638800"/>
          </a:xfrm>
        </p:spPr>
      </p:pic>
    </p:spTree>
    <p:extLst>
      <p:ext uri="{BB962C8B-B14F-4D97-AF65-F5344CB8AC3E}">
        <p14:creationId xmlns:p14="http://schemas.microsoft.com/office/powerpoint/2010/main" val="62177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22262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7061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1880011550"/>
              </p:ext>
            </p:extLst>
          </p:nvPr>
        </p:nvGraphicFramePr>
        <p:xfrm>
          <a:off x="1720436" y="3285066"/>
          <a:ext cx="8751128" cy="74168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bl>
          </a:graphicData>
        </a:graphic>
      </p:graphicFrame>
    </p:spTree>
    <p:extLst>
      <p:ext uri="{BB962C8B-B14F-4D97-AF65-F5344CB8AC3E}">
        <p14:creationId xmlns:p14="http://schemas.microsoft.com/office/powerpoint/2010/main" val="11590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706847518"/>
              </p:ext>
            </p:extLst>
          </p:nvPr>
        </p:nvGraphicFramePr>
        <p:xfrm>
          <a:off x="1720436" y="3285066"/>
          <a:ext cx="8751128" cy="1112520"/>
        </p:xfrm>
        <a:graphic>
          <a:graphicData uri="http://schemas.openxmlformats.org/drawingml/2006/table">
            <a:tbl>
              <a:tblPr firstRow="1" bandRow="1">
                <a:tableStyleId>{5C22544A-7EE6-4342-B048-85BDC9FD1C3A}</a:tableStyleId>
              </a:tblPr>
              <a:tblGrid>
                <a:gridCol w="2187782">
                  <a:extLst>
                    <a:ext uri="{9D8B030D-6E8A-4147-A177-3AD203B41FA5}">
                      <a16:colId xmlns:a16="http://schemas.microsoft.com/office/drawing/2014/main" val="3287752711"/>
                    </a:ext>
                  </a:extLst>
                </a:gridCol>
                <a:gridCol w="2187782">
                  <a:extLst>
                    <a:ext uri="{9D8B030D-6E8A-4147-A177-3AD203B41FA5}">
                      <a16:colId xmlns:a16="http://schemas.microsoft.com/office/drawing/2014/main" val="1608717293"/>
                    </a:ext>
                  </a:extLst>
                </a:gridCol>
                <a:gridCol w="2187782">
                  <a:extLst>
                    <a:ext uri="{9D8B030D-6E8A-4147-A177-3AD203B41FA5}">
                      <a16:colId xmlns:a16="http://schemas.microsoft.com/office/drawing/2014/main" val="3785701953"/>
                    </a:ext>
                  </a:extLst>
                </a:gridCol>
                <a:gridCol w="2187782">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bl>
          </a:graphicData>
        </a:graphic>
      </p:graphicFrame>
    </p:spTree>
    <p:extLst>
      <p:ext uri="{BB962C8B-B14F-4D97-AF65-F5344CB8AC3E}">
        <p14:creationId xmlns:p14="http://schemas.microsoft.com/office/powerpoint/2010/main" val="3568699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978E-F780-1807-E78B-5C4ECD58D43A}"/>
              </a:ext>
            </a:extLst>
          </p:cNvPr>
          <p:cNvSpPr>
            <a:spLocks noGrp="1"/>
          </p:cNvSpPr>
          <p:nvPr>
            <p:ph type="title"/>
          </p:nvPr>
        </p:nvSpPr>
        <p:spPr/>
        <p:txBody>
          <a:bodyPr/>
          <a:lstStyle/>
          <a:p>
            <a:r>
              <a:rPr lang="en-US" dirty="0"/>
              <a:t>Technical Debt Ratio</a:t>
            </a:r>
          </a:p>
        </p:txBody>
      </p:sp>
      <p:sp>
        <p:nvSpPr>
          <p:cNvPr id="3" name="Rectangle 2">
            <a:extLst>
              <a:ext uri="{FF2B5EF4-FFF2-40B4-BE49-F238E27FC236}">
                <a16:creationId xmlns:a16="http://schemas.microsoft.com/office/drawing/2014/main" id="{E083D189-39CE-064C-B119-5FA64C062B5D}"/>
              </a:ext>
            </a:extLst>
          </p:cNvPr>
          <p:cNvSpPr/>
          <p:nvPr/>
        </p:nvSpPr>
        <p:spPr>
          <a:xfrm>
            <a:off x="580580" y="2154535"/>
            <a:ext cx="11030840"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(Remediation Cost / Development Cost) x 100%</a:t>
            </a:r>
            <a:endParaRPr lang="en-U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826E11CE-CC03-CC3D-1BF0-530755CB30A9}"/>
              </a:ext>
            </a:extLst>
          </p:cNvPr>
          <p:cNvGraphicFramePr>
            <a:graphicFrameLocks noGrp="1"/>
          </p:cNvGraphicFramePr>
          <p:nvPr>
            <p:extLst>
              <p:ext uri="{D42A27DB-BD31-4B8C-83A1-F6EECF244321}">
                <p14:modId xmlns:p14="http://schemas.microsoft.com/office/powerpoint/2010/main" val="42584674"/>
              </p:ext>
            </p:extLst>
          </p:nvPr>
        </p:nvGraphicFramePr>
        <p:xfrm>
          <a:off x="1720436" y="3285066"/>
          <a:ext cx="8751132" cy="1483360"/>
        </p:xfrm>
        <a:graphic>
          <a:graphicData uri="http://schemas.openxmlformats.org/drawingml/2006/table">
            <a:tbl>
              <a:tblPr firstRow="1" bandRow="1">
                <a:tableStyleId>{5C22544A-7EE6-4342-B048-85BDC9FD1C3A}</a:tableStyleId>
              </a:tblPr>
              <a:tblGrid>
                <a:gridCol w="2187783">
                  <a:extLst>
                    <a:ext uri="{9D8B030D-6E8A-4147-A177-3AD203B41FA5}">
                      <a16:colId xmlns:a16="http://schemas.microsoft.com/office/drawing/2014/main" val="3287752711"/>
                    </a:ext>
                  </a:extLst>
                </a:gridCol>
                <a:gridCol w="2187783">
                  <a:extLst>
                    <a:ext uri="{9D8B030D-6E8A-4147-A177-3AD203B41FA5}">
                      <a16:colId xmlns:a16="http://schemas.microsoft.com/office/drawing/2014/main" val="1608717293"/>
                    </a:ext>
                  </a:extLst>
                </a:gridCol>
                <a:gridCol w="2187783">
                  <a:extLst>
                    <a:ext uri="{9D8B030D-6E8A-4147-A177-3AD203B41FA5}">
                      <a16:colId xmlns:a16="http://schemas.microsoft.com/office/drawing/2014/main" val="3785701953"/>
                    </a:ext>
                  </a:extLst>
                </a:gridCol>
                <a:gridCol w="2187783">
                  <a:extLst>
                    <a:ext uri="{9D8B030D-6E8A-4147-A177-3AD203B41FA5}">
                      <a16:colId xmlns:a16="http://schemas.microsoft.com/office/drawing/2014/main" val="45485357"/>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455908262"/>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3097755265"/>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4159775218"/>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1845938694"/>
                  </a:ext>
                </a:extLst>
              </a:tr>
            </a:tbl>
          </a:graphicData>
        </a:graphic>
      </p:graphicFrame>
    </p:spTree>
    <p:extLst>
      <p:ext uri="{BB962C8B-B14F-4D97-AF65-F5344CB8AC3E}">
        <p14:creationId xmlns:p14="http://schemas.microsoft.com/office/powerpoint/2010/main" val="28083171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5724326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p:txBody>
      </p:sp>
    </p:spTree>
    <p:extLst>
      <p:ext uri="{BB962C8B-B14F-4D97-AF65-F5344CB8AC3E}">
        <p14:creationId xmlns:p14="http://schemas.microsoft.com/office/powerpoint/2010/main" val="1955588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p:txBody>
      </p:sp>
    </p:spTree>
    <p:extLst>
      <p:ext uri="{BB962C8B-B14F-4D97-AF65-F5344CB8AC3E}">
        <p14:creationId xmlns:p14="http://schemas.microsoft.com/office/powerpoint/2010/main" val="9705743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p:txBody>
      </p:sp>
    </p:spTree>
    <p:extLst>
      <p:ext uri="{BB962C8B-B14F-4D97-AF65-F5344CB8AC3E}">
        <p14:creationId xmlns:p14="http://schemas.microsoft.com/office/powerpoint/2010/main" val="37206979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p:txBody>
      </p:sp>
    </p:spTree>
    <p:extLst>
      <p:ext uri="{BB962C8B-B14F-4D97-AF65-F5344CB8AC3E}">
        <p14:creationId xmlns:p14="http://schemas.microsoft.com/office/powerpoint/2010/main" val="2402660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p:txBody>
      </p:sp>
    </p:spTree>
    <p:extLst>
      <p:ext uri="{BB962C8B-B14F-4D97-AF65-F5344CB8AC3E}">
        <p14:creationId xmlns:p14="http://schemas.microsoft.com/office/powerpoint/2010/main" val="9867844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p:txBody>
      </p:sp>
    </p:spTree>
    <p:extLst>
      <p:ext uri="{BB962C8B-B14F-4D97-AF65-F5344CB8AC3E}">
        <p14:creationId xmlns:p14="http://schemas.microsoft.com/office/powerpoint/2010/main" val="4008321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7" name="TextBox 6">
            <a:extLst>
              <a:ext uri="{FF2B5EF4-FFF2-40B4-BE49-F238E27FC236}">
                <a16:creationId xmlns:a16="http://schemas.microsoft.com/office/drawing/2014/main" id="{F429996C-0B17-1DC8-DDD1-FAF5B643FFDF}"/>
              </a:ext>
            </a:extLst>
          </p:cNvPr>
          <p:cNvSpPr txBox="1"/>
          <p:nvPr/>
        </p:nvSpPr>
        <p:spPr>
          <a:xfrm>
            <a:off x="499185" y="2790825"/>
            <a:ext cx="4120440" cy="1790700"/>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36095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p:txBody>
      </p:sp>
      <p:sp>
        <p:nvSpPr>
          <p:cNvPr id="4" name="Rectangle 3">
            <a:extLst>
              <a:ext uri="{FF2B5EF4-FFF2-40B4-BE49-F238E27FC236}">
                <a16:creationId xmlns:a16="http://schemas.microsoft.com/office/drawing/2014/main" id="{71097A1B-1A5E-6F7B-8044-081DFC5F4538}"/>
              </a:ext>
            </a:extLst>
          </p:cNvPr>
          <p:cNvSpPr/>
          <p:nvPr/>
        </p:nvSpPr>
        <p:spPr>
          <a:xfrm>
            <a:off x="5533867" y="3429000"/>
            <a:ext cx="6279604" cy="707886"/>
          </a:xfrm>
          <a:prstGeom prst="rect">
            <a:avLst/>
          </a:prstGeom>
          <a:noFill/>
        </p:spPr>
        <p:txBody>
          <a:bodyPr wrap="none" lIns="91440" tIns="45720" rIns="91440" bIns="45720">
            <a:spAutoFit/>
          </a:bodyPr>
          <a:lstStyle/>
          <a:p>
            <a:r>
              <a:rPr lang="en-US" sz="4000" dirty="0">
                <a:ln w="0"/>
                <a:solidFill>
                  <a:srgbClr val="2D435D"/>
                </a:solidFill>
                <a:effectLst>
                  <a:outerShdw blurRad="38100" dist="19050" dir="2700000" algn="tl" rotWithShape="0">
                    <a:schemeClr val="dk1">
                      <a:alpha val="40000"/>
                    </a:schemeClr>
                  </a:outerShdw>
                </a:effectLst>
              </a:rPr>
              <a:t>(R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.2) + (CR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 - (CO </a:t>
            </a:r>
            <a:r>
              <a:rPr lang="en-US" sz="2800" dirty="0">
                <a:ln w="0"/>
                <a:solidFill>
                  <a:srgbClr val="2D435D"/>
                </a:solidFill>
                <a:effectLst>
                  <a:outerShdw blurRad="38100" dist="19050" dir="2700000" algn="tl" rotWithShape="0">
                    <a:schemeClr val="dk1">
                      <a:alpha val="40000"/>
                    </a:schemeClr>
                  </a:outerShdw>
                </a:effectLst>
              </a:rPr>
              <a:t>x</a:t>
            </a:r>
            <a:r>
              <a:rPr lang="en-US" sz="4000" dirty="0">
                <a:ln w="0"/>
                <a:solidFill>
                  <a:srgbClr val="2D435D"/>
                </a:solidFill>
                <a:effectLst>
                  <a:outerShdw blurRad="38100" dist="19050" dir="2700000" algn="tl" rotWithShape="0">
                    <a:schemeClr val="dk1">
                      <a:alpha val="40000"/>
                    </a:schemeClr>
                  </a:outerShdw>
                </a:effectLst>
              </a:rPr>
              <a:t> .15)</a:t>
            </a:r>
            <a:endParaRPr lang="en-US" sz="40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04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1D09-CA8F-4C1A-C222-837527A9FEBC}"/>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161E44B1-0000-E45E-65FB-DF6DCA8016F2}"/>
              </a:ext>
            </a:extLst>
          </p:cNvPr>
          <p:cNvSpPr>
            <a:spLocks noGrp="1"/>
          </p:cNvSpPr>
          <p:nvPr>
            <p:ph idx="1"/>
          </p:nvPr>
        </p:nvSpPr>
        <p:spPr/>
        <p:txBody>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Recoding technical debt</a:t>
            </a:r>
          </a:p>
          <a:p>
            <a:r>
              <a:rPr lang="en-US" dirty="0"/>
              <a:t>Technical Debt Score</a:t>
            </a:r>
          </a:p>
          <a:p>
            <a:r>
              <a:rPr lang="en-US" dirty="0"/>
              <a:t>Technical Debt Ratio</a:t>
            </a:r>
          </a:p>
        </p:txBody>
      </p:sp>
      <p:sp>
        <p:nvSpPr>
          <p:cNvPr id="5" name="Rectangle 4">
            <a:extLst>
              <a:ext uri="{FF2B5EF4-FFF2-40B4-BE49-F238E27FC236}">
                <a16:creationId xmlns:a16="http://schemas.microsoft.com/office/drawing/2014/main" id="{787C7376-3C92-0123-C981-7CC2B17A83C6}"/>
              </a:ext>
            </a:extLst>
          </p:cNvPr>
          <p:cNvSpPr/>
          <p:nvPr/>
        </p:nvSpPr>
        <p:spPr>
          <a:xfrm>
            <a:off x="5656177" y="3627735"/>
            <a:ext cx="5959645" cy="954107"/>
          </a:xfrm>
          <a:prstGeom prst="rect">
            <a:avLst/>
          </a:prstGeom>
          <a:noFill/>
        </p:spPr>
        <p:txBody>
          <a:bodyPr wrap="none" lIns="91440" tIns="45720" rIns="91440" bIns="45720">
            <a:spAutoFit/>
          </a:bodyPr>
          <a:lstStyle/>
          <a:p>
            <a:pPr algn="ctr"/>
            <a:r>
              <a:rPr lang="en-US" sz="2800" dirty="0">
                <a:ln w="0"/>
                <a:solidFill>
                  <a:srgbClr val="2D435D"/>
                </a:solidFill>
                <a:effectLst>
                  <a:outerShdw blurRad="38100" dist="19050" dir="2700000" algn="tl" rotWithShape="0">
                    <a:schemeClr val="dk1">
                      <a:alpha val="40000"/>
                    </a:schemeClr>
                  </a:outerShdw>
                </a:effectLst>
              </a:rPr>
              <a:t>(Remediation Cost / Development Cost)</a:t>
            </a:r>
          </a:p>
          <a:p>
            <a:pPr algn="ctr"/>
            <a:r>
              <a:rPr lang="en-US" sz="2800" dirty="0">
                <a:ln w="0"/>
                <a:solidFill>
                  <a:srgbClr val="2D435D"/>
                </a:solidFill>
                <a:effectLst>
                  <a:outerShdw blurRad="38100" dist="19050" dir="2700000" algn="tl" rotWithShape="0">
                    <a:schemeClr val="dk1">
                      <a:alpha val="40000"/>
                    </a:schemeClr>
                  </a:outerShdw>
                </a:effectLst>
              </a:rPr>
              <a:t> x 100%</a:t>
            </a:r>
            <a:endParaRPr lang="en-US" sz="28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96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196141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8" name="TextBox 7">
            <a:extLst>
              <a:ext uri="{FF2B5EF4-FFF2-40B4-BE49-F238E27FC236}">
                <a16:creationId xmlns:a16="http://schemas.microsoft.com/office/drawing/2014/main" id="{7E6171E1-2119-72F8-8E6E-5DE1014B7C19}"/>
              </a:ext>
            </a:extLst>
          </p:cNvPr>
          <p:cNvSpPr txBox="1"/>
          <p:nvPr/>
        </p:nvSpPr>
        <p:spPr>
          <a:xfrm>
            <a:off x="651585" y="2807464"/>
            <a:ext cx="4120440" cy="2862322"/>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17315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F445-742A-D189-D2A2-2C6A5F9B89FC}"/>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6D4135F-B168-2D5B-FC4D-BB62D688A7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3147" b="13147"/>
          <a:stretch/>
        </p:blipFill>
        <p:spPr>
          <a:xfrm>
            <a:off x="5183188" y="987425"/>
            <a:ext cx="6172200" cy="4873625"/>
          </a:xfrm>
        </p:spPr>
      </p:pic>
      <p:sp>
        <p:nvSpPr>
          <p:cNvPr id="4" name="Text Placeholder 3">
            <a:extLst>
              <a:ext uri="{FF2B5EF4-FFF2-40B4-BE49-F238E27FC236}">
                <a16:creationId xmlns:a16="http://schemas.microsoft.com/office/drawing/2014/main" id="{41A0F7CB-3ECE-0CAF-FB37-FC3649FFBB98}"/>
              </a:ext>
            </a:extLst>
          </p:cNvPr>
          <p:cNvSpPr>
            <a:spLocks noGrp="1"/>
          </p:cNvSpPr>
          <p:nvPr>
            <p:ph type="body" sz="half" idx="2"/>
          </p:nvPr>
        </p:nvSpPr>
        <p:spPr/>
        <p:txBody>
          <a:bodyPr/>
          <a:lstStyle/>
          <a:p>
            <a:r>
              <a:rPr lang="en-US" dirty="0"/>
              <a:t>First described by Ward Cunningham in 1992</a:t>
            </a:r>
          </a:p>
        </p:txBody>
      </p:sp>
      <p:sp>
        <p:nvSpPr>
          <p:cNvPr id="9" name="TextBox 8">
            <a:extLst>
              <a:ext uri="{FF2B5EF4-FFF2-40B4-BE49-F238E27FC236}">
                <a16:creationId xmlns:a16="http://schemas.microsoft.com/office/drawing/2014/main" id="{26335109-E239-9C56-458F-D621E064F15A}"/>
              </a:ext>
            </a:extLst>
          </p:cNvPr>
          <p:cNvSpPr txBox="1"/>
          <p:nvPr/>
        </p:nvSpPr>
        <p:spPr>
          <a:xfrm>
            <a:off x="651585" y="2790825"/>
            <a:ext cx="4120440"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810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271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36126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74C8-D5A1-2265-956F-65F786DACD49}"/>
              </a:ext>
            </a:extLst>
          </p:cNvPr>
          <p:cNvSpPr>
            <a:spLocks noGrp="1"/>
          </p:cNvSpPr>
          <p:nvPr>
            <p:ph type="title"/>
          </p:nvPr>
        </p:nvSpPr>
        <p:spPr/>
        <p:txBody>
          <a:bodyPr/>
          <a:lstStyle/>
          <a:p>
            <a:r>
              <a:rPr lang="en-US" dirty="0"/>
              <a:t>What is Technical Debt?</a:t>
            </a:r>
          </a:p>
        </p:txBody>
      </p:sp>
      <p:sp>
        <p:nvSpPr>
          <p:cNvPr id="4" name="Text Placeholder 3">
            <a:extLst>
              <a:ext uri="{FF2B5EF4-FFF2-40B4-BE49-F238E27FC236}">
                <a16:creationId xmlns:a16="http://schemas.microsoft.com/office/drawing/2014/main" id="{60AEE184-BFF8-FAE8-9A21-7745DD48B442}"/>
              </a:ext>
            </a:extLst>
          </p:cNvPr>
          <p:cNvSpPr>
            <a:spLocks noGrp="1"/>
          </p:cNvSpPr>
          <p:nvPr>
            <p:ph type="body" sz="half" idx="2"/>
          </p:nvPr>
        </p:nvSpPr>
        <p:spPr/>
        <p:txBody>
          <a:bodyPr/>
          <a:lstStyle/>
          <a:p>
            <a:r>
              <a:rPr lang="en-US" dirty="0"/>
              <a:t>Common definition from Martin Fowler</a:t>
            </a:r>
          </a:p>
        </p:txBody>
      </p:sp>
      <p:pic>
        <p:nvPicPr>
          <p:cNvPr id="8" name="Picture 7">
            <a:extLst>
              <a:ext uri="{FF2B5EF4-FFF2-40B4-BE49-F238E27FC236}">
                <a16:creationId xmlns:a16="http://schemas.microsoft.com/office/drawing/2014/main" id="{A8BBD5C0-6CCE-2363-6952-2AB47CAD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5" y="372964"/>
            <a:ext cx="4122689" cy="5496024"/>
          </a:xfrm>
          <a:prstGeom prst="rect">
            <a:avLst/>
          </a:prstGeom>
        </p:spPr>
      </p:pic>
      <p:sp>
        <p:nvSpPr>
          <p:cNvPr id="9" name="TextBox 8">
            <a:extLst>
              <a:ext uri="{FF2B5EF4-FFF2-40B4-BE49-F238E27FC236}">
                <a16:creationId xmlns:a16="http://schemas.microsoft.com/office/drawing/2014/main" id="{45EEC593-5864-1A8C-7374-BCAC69594E3E}"/>
              </a:ext>
            </a:extLst>
          </p:cNvPr>
          <p:cNvSpPr txBox="1"/>
          <p:nvPr/>
        </p:nvSpPr>
        <p:spPr>
          <a:xfrm>
            <a:off x="499185" y="2790825"/>
            <a:ext cx="4120440"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344179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906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9029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E107567-9E05-4BF0-B3E0-C8A2514A4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89" y="1426894"/>
            <a:ext cx="6109786" cy="20021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FADB9F2D-7495-4457-95AF-6BD6D8B81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70" y="4166838"/>
            <a:ext cx="6525423" cy="1231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34435C-3603-4DD1-975F-C7CEC0AA4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094" y="1426894"/>
            <a:ext cx="2938081" cy="4054373"/>
          </a:xfrm>
          <a:prstGeom prst="rect">
            <a:avLst/>
          </a:prstGeom>
        </p:spPr>
      </p:pic>
    </p:spTree>
    <p:extLst>
      <p:ext uri="{BB962C8B-B14F-4D97-AF65-F5344CB8AC3E}">
        <p14:creationId xmlns:p14="http://schemas.microsoft.com/office/powerpoint/2010/main" val="222491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10202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39C-215B-352B-29FB-F8CE227857BA}"/>
              </a:ext>
            </a:extLst>
          </p:cNvPr>
          <p:cNvSpPr>
            <a:spLocks noGrp="1"/>
          </p:cNvSpPr>
          <p:nvPr>
            <p:ph type="title"/>
          </p:nvPr>
        </p:nvSpPr>
        <p:spPr/>
        <p:txBody>
          <a:bodyPr/>
          <a:lstStyle/>
          <a:p>
            <a:r>
              <a:rPr lang="en-US" dirty="0"/>
              <a:t>What is Technical Debt?</a:t>
            </a:r>
          </a:p>
        </p:txBody>
      </p:sp>
      <p:pic>
        <p:nvPicPr>
          <p:cNvPr id="8" name="Picture 7">
            <a:extLst>
              <a:ext uri="{FF2B5EF4-FFF2-40B4-BE49-F238E27FC236}">
                <a16:creationId xmlns:a16="http://schemas.microsoft.com/office/drawing/2014/main" id="{827254BD-38E8-D6B8-86EC-1A2514D68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9" y="1076325"/>
            <a:ext cx="4705350" cy="4705350"/>
          </a:xfrm>
          <a:prstGeom prst="rect">
            <a:avLst/>
          </a:prstGeom>
        </p:spPr>
      </p:pic>
      <p:sp>
        <p:nvSpPr>
          <p:cNvPr id="9" name="TextBox 8">
            <a:extLst>
              <a:ext uri="{FF2B5EF4-FFF2-40B4-BE49-F238E27FC236}">
                <a16:creationId xmlns:a16="http://schemas.microsoft.com/office/drawing/2014/main" id="{BBFC0E4B-A153-BC8F-2D84-6563822C6A2B}"/>
              </a:ext>
            </a:extLst>
          </p:cNvPr>
          <p:cNvSpPr txBox="1"/>
          <p:nvPr/>
        </p:nvSpPr>
        <p:spPr>
          <a:xfrm>
            <a:off x="499185" y="2790825"/>
            <a:ext cx="4120440"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36457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4476-2EFE-194F-111B-72D4B9F87EC6}"/>
              </a:ext>
            </a:extLst>
          </p:cNvPr>
          <p:cNvSpPr>
            <a:spLocks noGrp="1"/>
          </p:cNvSpPr>
          <p:nvPr>
            <p:ph type="title"/>
          </p:nvPr>
        </p:nvSpPr>
        <p:spPr/>
        <p:txBody>
          <a:bodyPr/>
          <a:lstStyle/>
          <a:p>
            <a:r>
              <a:rPr lang="en-US" dirty="0"/>
              <a:t>A more reasonable definition</a:t>
            </a:r>
          </a:p>
        </p:txBody>
      </p:sp>
      <p:sp>
        <p:nvSpPr>
          <p:cNvPr id="3" name="Rectangle 2">
            <a:extLst>
              <a:ext uri="{FF2B5EF4-FFF2-40B4-BE49-F238E27FC236}">
                <a16:creationId xmlns:a16="http://schemas.microsoft.com/office/drawing/2014/main" id="{030A39AD-210B-8DE4-4D00-BD4AB86A109F}"/>
              </a:ext>
            </a:extLst>
          </p:cNvPr>
          <p:cNvSpPr/>
          <p:nvPr/>
        </p:nvSpPr>
        <p:spPr>
          <a:xfrm>
            <a:off x="254000" y="1782862"/>
            <a:ext cx="11684000" cy="3477875"/>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0A934FA4-3204-1823-90F2-D800D38512D6}"/>
              </a:ext>
            </a:extLst>
          </p:cNvPr>
          <p:cNvSpPr txBox="1"/>
          <p:nvPr/>
        </p:nvSpPr>
        <p:spPr>
          <a:xfrm>
            <a:off x="6210300" y="5352911"/>
            <a:ext cx="5298630" cy="646331"/>
          </a:xfrm>
          <a:prstGeom prst="rect">
            <a:avLst/>
          </a:prstGeom>
          <a:noFill/>
        </p:spPr>
        <p:txBody>
          <a:bodyPr wrap="none" rtlCol="0">
            <a:spAutoFit/>
          </a:bodyPr>
          <a:lstStyle/>
          <a:p>
            <a:pPr algn="r"/>
            <a:r>
              <a:rPr lang="en-US" dirty="0">
                <a:solidFill>
                  <a:schemeClr val="bg1">
                    <a:lumMod val="65000"/>
                  </a:schemeClr>
                </a:solidFill>
              </a:rPr>
              <a:t>Matt Eland</a:t>
            </a:r>
          </a:p>
          <a:p>
            <a:pPr algn="r"/>
            <a:r>
              <a:rPr lang="en-US" dirty="0">
                <a:solidFill>
                  <a:schemeClr val="bg1">
                    <a:lumMod val="65000"/>
                  </a:schemeClr>
                </a:solidFill>
              </a:rPr>
              <a:t>Killalldefects.com/2019/12/23/defining-technical-debt</a:t>
            </a:r>
          </a:p>
        </p:txBody>
      </p:sp>
    </p:spTree>
    <p:extLst>
      <p:ext uri="{BB962C8B-B14F-4D97-AF65-F5344CB8AC3E}">
        <p14:creationId xmlns:p14="http://schemas.microsoft.com/office/powerpoint/2010/main" val="3255073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15289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630305" y="1859340"/>
            <a:ext cx="10931390" cy="1569660"/>
          </a:xfrm>
          <a:prstGeom prst="rect">
            <a:avLst/>
          </a:prstGeom>
          <a:noFill/>
        </p:spPr>
        <p:txBody>
          <a:bodyPr wrap="none" lIns="91440" tIns="45720" rIns="91440" bIns="45720">
            <a:spAutoFit/>
          </a:bodyPr>
          <a:lstStyle/>
          <a:p>
            <a:pPr algn="ctr"/>
            <a:r>
              <a:rPr lang="en-US" sz="9600" b="1" dirty="0">
                <a:ln w="22225">
                  <a:solidFill>
                    <a:schemeClr val="accent2"/>
                  </a:solidFill>
                  <a:prstDash val="solid"/>
                </a:ln>
                <a:solidFill>
                  <a:schemeClr val="accent4"/>
                </a:solidFill>
              </a:rPr>
              <a:t>Technical Debt is </a:t>
            </a:r>
            <a:r>
              <a:rPr lang="en-US" sz="96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2304743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437416" y="1849815"/>
            <a:ext cx="9317166"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Bad</a:t>
            </a:r>
          </a:p>
        </p:txBody>
      </p:sp>
      <p:cxnSp>
        <p:nvCxnSpPr>
          <p:cNvPr id="6" name="Straight Connector 5">
            <a:extLst>
              <a:ext uri="{FF2B5EF4-FFF2-40B4-BE49-F238E27FC236}">
                <a16:creationId xmlns:a16="http://schemas.microsoft.com/office/drawing/2014/main" id="{6CBB4DF0-29D9-A138-F56D-075F4AF06C15}"/>
              </a:ext>
            </a:extLst>
          </p:cNvPr>
          <p:cNvCxnSpPr>
            <a:cxnSpLocks/>
          </p:cNvCxnSpPr>
          <p:nvPr/>
        </p:nvCxnSpPr>
        <p:spPr>
          <a:xfrm>
            <a:off x="6877050" y="2867025"/>
            <a:ext cx="2209800"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2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8989" y="1849815"/>
            <a:ext cx="12114022"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3911902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990084" y="1849815"/>
            <a:ext cx="10211834"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2154928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390562" y="1849815"/>
            <a:ext cx="11410881"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can be </a:t>
            </a:r>
            <a:r>
              <a:rPr lang="en-US" sz="66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127301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EA565-5074-8223-536B-1D3586D50EA8}"/>
              </a:ext>
            </a:extLst>
          </p:cNvPr>
          <p:cNvSpPr/>
          <p:nvPr/>
        </p:nvSpPr>
        <p:spPr>
          <a:xfrm>
            <a:off x="1520648" y="1849815"/>
            <a:ext cx="9150710" cy="1107996"/>
          </a:xfrm>
          <a:prstGeom prst="rect">
            <a:avLst/>
          </a:prstGeom>
          <a:noFill/>
        </p:spPr>
        <p:txBody>
          <a:bodyPr wrap="none" lIns="91440" tIns="45720" rIns="91440" bIns="45720">
            <a:spAutoFit/>
          </a:bodyPr>
          <a:lstStyle/>
          <a:p>
            <a:pPr algn="ctr"/>
            <a:r>
              <a:rPr lang="en-US" sz="6600" b="1" dirty="0">
                <a:ln w="22225">
                  <a:solidFill>
                    <a:schemeClr val="accent2"/>
                  </a:solidFill>
                  <a:prstDash val="solid"/>
                </a:ln>
                <a:solidFill>
                  <a:schemeClr val="accent4"/>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Free</a:t>
            </a:r>
            <a:endParaRPr lang="en-US" sz="6600" b="1" dirty="0">
              <a:ln w="22225">
                <a:solidFill>
                  <a:schemeClr val="accent2"/>
                </a:solidFill>
                <a:prstDash val="solid"/>
              </a:ln>
              <a:solidFill>
                <a:srgbClr val="00B050"/>
              </a:solidFill>
            </a:endParaRPr>
          </a:p>
        </p:txBody>
      </p:sp>
    </p:spTree>
    <p:extLst>
      <p:ext uri="{BB962C8B-B14F-4D97-AF65-F5344CB8AC3E}">
        <p14:creationId xmlns:p14="http://schemas.microsoft.com/office/powerpoint/2010/main" val="3531788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161274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FFFFFF"/>
                </a:solidFill>
                <a:effectLst/>
                <a:uLnTx/>
                <a:uFillTx/>
                <a:latin typeface="Segoe UI"/>
                <a:ea typeface="+mn-ea"/>
                <a:cs typeface="+mn-cs"/>
              </a:rPr>
              <a:t>Independent. Innovative. And always open source. </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a:ea typeface="+mn-ea"/>
                <a:cs typeface="+mn-cs"/>
              </a:rPr>
              <a:t>dotnetfoundation.org  </a:t>
            </a:r>
          </a:p>
        </p:txBody>
      </p:sp>
      <p:pic>
        <p:nvPicPr>
          <p:cNvPr id="4" name="Picture 3">
            <a:extLst>
              <a:ext uri="{FF2B5EF4-FFF2-40B4-BE49-F238E27FC236}">
                <a16:creationId xmlns:a16="http://schemas.microsoft.com/office/drawing/2014/main" id="{ADCE8753-6FAE-4F73-A958-E196279D8DD9}"/>
              </a:ext>
            </a:extLst>
          </p:cNvPr>
          <p:cNvPicPr>
            <a:picLocks noChangeAspect="1"/>
          </p:cNvPicPr>
          <p:nvPr/>
        </p:nvPicPr>
        <p:blipFill>
          <a:blip r:embed="rId3"/>
          <a:stretch>
            <a:fillRect/>
          </a:stretch>
        </p:blipFill>
        <p:spPr>
          <a:xfrm>
            <a:off x="4260026" y="805270"/>
            <a:ext cx="3517753" cy="3274995"/>
          </a:xfrm>
          <a:prstGeom prst="rect">
            <a:avLst/>
          </a:prstGeom>
        </p:spPr>
      </p:pic>
    </p:spTree>
    <p:extLst>
      <p:ext uri="{BB962C8B-B14F-4D97-AF65-F5344CB8AC3E}">
        <p14:creationId xmlns:p14="http://schemas.microsoft.com/office/powerpoint/2010/main" val="23697922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Tree>
    <p:extLst>
      <p:ext uri="{BB962C8B-B14F-4D97-AF65-F5344CB8AC3E}">
        <p14:creationId xmlns:p14="http://schemas.microsoft.com/office/powerpoint/2010/main" val="1335045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Tree>
    <p:extLst>
      <p:ext uri="{BB962C8B-B14F-4D97-AF65-F5344CB8AC3E}">
        <p14:creationId xmlns:p14="http://schemas.microsoft.com/office/powerpoint/2010/main" val="1444774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Tree>
    <p:extLst>
      <p:ext uri="{BB962C8B-B14F-4D97-AF65-F5344CB8AC3E}">
        <p14:creationId xmlns:p14="http://schemas.microsoft.com/office/powerpoint/2010/main" val="281782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3387540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Technical Debt Example</a:t>
            </a:r>
          </a:p>
        </p:txBody>
      </p:sp>
      <p:sp>
        <p:nvSpPr>
          <p:cNvPr id="4" name="Rectangle: Rounded Corners 3">
            <a:extLst>
              <a:ext uri="{FF2B5EF4-FFF2-40B4-BE49-F238E27FC236}">
                <a16:creationId xmlns:a16="http://schemas.microsoft.com/office/drawing/2014/main" id="{E39C609F-E843-7023-1C54-CB961E0043B7}"/>
              </a:ext>
            </a:extLst>
          </p:cNvPr>
          <p:cNvSpPr/>
          <p:nvPr/>
        </p:nvSpPr>
        <p:spPr>
          <a:xfrm>
            <a:off x="11811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No User Roles</a:t>
            </a:r>
          </a:p>
        </p:txBody>
      </p:sp>
      <p:sp>
        <p:nvSpPr>
          <p:cNvPr id="5" name="Rectangle: Rounded Corners 4">
            <a:extLst>
              <a:ext uri="{FF2B5EF4-FFF2-40B4-BE49-F238E27FC236}">
                <a16:creationId xmlns:a16="http://schemas.microsoft.com/office/drawing/2014/main" id="{8E7931FA-0822-5458-604C-F73DE77E9453}"/>
              </a:ext>
            </a:extLst>
          </p:cNvPr>
          <p:cNvSpPr/>
          <p:nvPr/>
        </p:nvSpPr>
        <p:spPr>
          <a:xfrm>
            <a:off x="7073900" y="16906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Permission for Specific Requirement</a:t>
            </a:r>
          </a:p>
        </p:txBody>
      </p:sp>
      <p:sp>
        <p:nvSpPr>
          <p:cNvPr id="6" name="Rectangle: Rounded Corners 5">
            <a:extLst>
              <a:ext uri="{FF2B5EF4-FFF2-40B4-BE49-F238E27FC236}">
                <a16:creationId xmlns:a16="http://schemas.microsoft.com/office/drawing/2014/main" id="{1C906AD9-31B4-8296-4131-422622A8FDE7}"/>
              </a:ext>
            </a:extLst>
          </p:cNvPr>
          <p:cNvSpPr/>
          <p:nvPr/>
        </p:nvSpPr>
        <p:spPr>
          <a:xfrm>
            <a:off x="11811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Differentiation of Users</a:t>
            </a:r>
          </a:p>
        </p:txBody>
      </p:sp>
      <p:sp>
        <p:nvSpPr>
          <p:cNvPr id="7" name="Rectangle: Rounded Corners 6">
            <a:extLst>
              <a:ext uri="{FF2B5EF4-FFF2-40B4-BE49-F238E27FC236}">
                <a16:creationId xmlns:a16="http://schemas.microsoft.com/office/drawing/2014/main" id="{F3E34594-C48C-4054-1315-10DCF78352D6}"/>
              </a:ext>
            </a:extLst>
          </p:cNvPr>
          <p:cNvSpPr/>
          <p:nvPr/>
        </p:nvSpPr>
        <p:spPr>
          <a:xfrm>
            <a:off x="7073900" y="4116388"/>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Yet Another Permission Change</a:t>
            </a:r>
          </a:p>
        </p:txBody>
      </p:sp>
    </p:spTree>
    <p:extLst>
      <p:ext uri="{BB962C8B-B14F-4D97-AF65-F5344CB8AC3E}">
        <p14:creationId xmlns:p14="http://schemas.microsoft.com/office/powerpoint/2010/main" val="2487115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FED-3179-CE55-D575-F2B1E8E9BD2A}"/>
              </a:ext>
            </a:extLst>
          </p:cNvPr>
          <p:cNvSpPr>
            <a:spLocks noGrp="1"/>
          </p:cNvSpPr>
          <p:nvPr>
            <p:ph type="title"/>
          </p:nvPr>
        </p:nvSpPr>
        <p:spPr/>
        <p:txBody>
          <a:bodyPr/>
          <a:lstStyle/>
          <a:p>
            <a:r>
              <a:rPr lang="en-US" dirty="0"/>
              <a:t>Another Technical Debt Example</a:t>
            </a:r>
          </a:p>
        </p:txBody>
      </p:sp>
      <p:sp>
        <p:nvSpPr>
          <p:cNvPr id="9" name="Rectangle: Rounded Corners 8">
            <a:extLst>
              <a:ext uri="{FF2B5EF4-FFF2-40B4-BE49-F238E27FC236}">
                <a16:creationId xmlns:a16="http://schemas.microsoft.com/office/drawing/2014/main" id="{95C5225B-ED72-592D-3D31-9CE4CC0D7C71}"/>
              </a:ext>
            </a:extLst>
          </p:cNvPr>
          <p:cNvSpPr/>
          <p:nvPr/>
        </p:nvSpPr>
        <p:spPr>
          <a:xfrm>
            <a:off x="11811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10" name="Rectangle: Rounded Corners 9">
            <a:extLst>
              <a:ext uri="{FF2B5EF4-FFF2-40B4-BE49-F238E27FC236}">
                <a16:creationId xmlns:a16="http://schemas.microsoft.com/office/drawing/2014/main" id="{D3DB37B3-2B0B-E0C9-0507-D6C379DF2871}"/>
              </a:ext>
            </a:extLst>
          </p:cNvPr>
          <p:cNvSpPr/>
          <p:nvPr/>
        </p:nvSpPr>
        <p:spPr>
          <a:xfrm>
            <a:off x="7073900" y="267414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1151487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EFF0-B424-D02F-8E21-9CDCA4140633}"/>
              </a:ext>
            </a:extLst>
          </p:cNvPr>
          <p:cNvSpPr>
            <a:spLocks noGrp="1"/>
          </p:cNvSpPr>
          <p:nvPr>
            <p:ph type="title"/>
          </p:nvPr>
        </p:nvSpPr>
        <p:spPr/>
        <p:txBody>
          <a:bodyPr/>
          <a:lstStyle/>
          <a:p>
            <a:r>
              <a:rPr lang="en-US" dirty="0"/>
              <a:t>Another Technical Debt Example</a:t>
            </a:r>
          </a:p>
        </p:txBody>
      </p:sp>
      <p:pic>
        <p:nvPicPr>
          <p:cNvPr id="2050" name="Picture 2" descr="Chart showing .NET Core 3.1 as an LTS release that happened in December 2019 and all other releases happening in November starting with .NET 5 and intercalating between Current and LTS">
            <a:extLst>
              <a:ext uri="{FF2B5EF4-FFF2-40B4-BE49-F238E27FC236}">
                <a16:creationId xmlns:a16="http://schemas.microsoft.com/office/drawing/2014/main" id="{D5ABAE32-644E-B6E3-63B8-E52A5AAA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347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719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Pros and Cons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595522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normAutofit/>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normAutofit/>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15109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873E-4D44-8877-0365-7EBC6E0B95C1}"/>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CCBBC60E-24EF-103B-6817-9EACFF87F07D}"/>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B85D4A96-BE90-83DF-A9C9-8C309DBCC64C}"/>
              </a:ext>
            </a:extLst>
          </p:cNvPr>
          <p:cNvSpPr>
            <a:spLocks noGrp="1"/>
          </p:cNvSpPr>
          <p:nvPr>
            <p:ph sz="half" idx="2"/>
          </p:nvPr>
        </p:nvSpPr>
        <p:spPr/>
        <p:txBody>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8C7378B4-210A-616B-99DC-F9A607E782BF}"/>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62350697-B849-CDBF-6C3F-EDBFD6183837}"/>
              </a:ext>
            </a:extLst>
          </p:cNvPr>
          <p:cNvSpPr>
            <a:spLocks noGrp="1"/>
          </p:cNvSpPr>
          <p:nvPr>
            <p:ph sz="quarter" idx="4"/>
          </p:nvPr>
        </p:nvSpPr>
        <p:spPr/>
        <p:txBody>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32257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08BA-7AA5-430E-9A17-1CCD5BCAF164}"/>
              </a:ext>
            </a:extLst>
          </p:cNvPr>
          <p:cNvSpPr>
            <a:spLocks noGrp="1"/>
          </p:cNvSpPr>
          <p:nvPr>
            <p:ph type="title"/>
          </p:nvPr>
        </p:nvSpPr>
        <p:spPr>
          <a:xfrm>
            <a:off x="1628140" y="230376"/>
            <a:ext cx="8976360" cy="899665"/>
          </a:xfrm>
        </p:spPr>
        <p:txBody>
          <a:bodyPr/>
          <a:lstStyle/>
          <a:p>
            <a:pPr algn="ctr"/>
            <a:r>
              <a:rPr lang="en-US" dirty="0"/>
              <a:t>.NET Foundation Virtual User Group</a:t>
            </a:r>
          </a:p>
        </p:txBody>
      </p:sp>
      <p:sp>
        <p:nvSpPr>
          <p:cNvPr id="3" name="AutoShape 2" descr="Meetup logo">
            <a:extLst>
              <a:ext uri="{FF2B5EF4-FFF2-40B4-BE49-F238E27FC236}">
                <a16:creationId xmlns:a16="http://schemas.microsoft.com/office/drawing/2014/main" id="{5BD38CCC-E2CC-4235-8312-F16968FFE0A6}"/>
              </a:ext>
            </a:extLst>
          </p:cNvPr>
          <p:cNvSpPr>
            <a:spLocks noChangeAspect="1" noChangeArrowheads="1"/>
          </p:cNvSpPr>
          <p:nvPr/>
        </p:nvSpPr>
        <p:spPr bwMode="auto">
          <a:xfrm>
            <a:off x="4642338" y="1975338"/>
            <a:ext cx="1606062" cy="1606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06D0076F-A3C2-49BC-AD15-176C795D910B}"/>
              </a:ext>
            </a:extLst>
          </p:cNvPr>
          <p:cNvSpPr txBox="1"/>
          <p:nvPr/>
        </p:nvSpPr>
        <p:spPr>
          <a:xfrm>
            <a:off x="6590581" y="5149644"/>
            <a:ext cx="5516534" cy="461665"/>
          </a:xfrm>
          <a:prstGeom prst="rect">
            <a:avLst/>
          </a:prstGeom>
          <a:solidFill>
            <a:schemeClr val="tx2"/>
          </a:solidFill>
          <a:ln>
            <a:solidFill>
              <a:schemeClr val="bg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meetup.com/</a:t>
            </a:r>
            <a:r>
              <a:rPr kumimoji="0" lang="en-US" sz="2400" b="0" i="0" u="none" strike="noStrike" kern="1200" cap="none" spc="0" normalizeH="0" baseline="0" noProof="0" dirty="0" err="1">
                <a:ln>
                  <a:noFill/>
                </a:ln>
                <a:solidFill>
                  <a:srgbClr val="FFFFFF"/>
                </a:solidFill>
                <a:effectLst/>
                <a:uLnTx/>
                <a:uFillTx/>
                <a:latin typeface="Segoe UI"/>
                <a:ea typeface="+mn-ea"/>
                <a:cs typeface="+mn-cs"/>
              </a:rPr>
              <a:t>dotnet</a:t>
            </a:r>
            <a:r>
              <a:rPr kumimoji="0" lang="en-US" sz="2400" b="0" i="0" u="none" strike="noStrike" kern="1200" cap="none" spc="0" normalizeH="0" baseline="0" noProof="0" dirty="0">
                <a:ln>
                  <a:noFill/>
                </a:ln>
                <a:solidFill>
                  <a:srgbClr val="FFFFFF"/>
                </a:solidFill>
                <a:effectLst/>
                <a:uLnTx/>
                <a:uFillTx/>
                <a:latin typeface="Segoe UI"/>
                <a:ea typeface="+mn-ea"/>
                <a:cs typeface="+mn-cs"/>
              </a:rPr>
              <a:t>-virtual-user-group</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73551" y="2147974"/>
            <a:ext cx="2280295" cy="2280295"/>
          </a:xfrm>
          <a:prstGeom prst="rect">
            <a:avLst/>
          </a:prstGeom>
        </p:spPr>
      </p:pic>
      <p:pic>
        <p:nvPicPr>
          <p:cNvPr id="8" name="Picture 7"/>
          <p:cNvPicPr>
            <a:picLocks noChangeAspect="1"/>
          </p:cNvPicPr>
          <p:nvPr/>
        </p:nvPicPr>
        <p:blipFill>
          <a:blip r:embed="rId4"/>
          <a:stretch>
            <a:fillRect/>
          </a:stretch>
        </p:blipFill>
        <p:spPr>
          <a:xfrm>
            <a:off x="269240" y="1528257"/>
            <a:ext cx="6134100" cy="5105400"/>
          </a:xfrm>
          <a:prstGeom prst="rect">
            <a:avLst/>
          </a:prstGeom>
        </p:spPr>
      </p:pic>
      <p:pic>
        <p:nvPicPr>
          <p:cNvPr id="12" name="Picture 11"/>
          <p:cNvPicPr>
            <a:picLocks noChangeAspect="1"/>
          </p:cNvPicPr>
          <p:nvPr/>
        </p:nvPicPr>
        <p:blipFill>
          <a:blip r:embed="rId5"/>
          <a:stretch>
            <a:fillRect/>
          </a:stretch>
        </p:blipFill>
        <p:spPr>
          <a:xfrm>
            <a:off x="269240" y="1087254"/>
            <a:ext cx="1247775" cy="542925"/>
          </a:xfrm>
          <a:prstGeom prst="rect">
            <a:avLst/>
          </a:prstGeom>
        </p:spPr>
      </p:pic>
      <p:sp>
        <p:nvSpPr>
          <p:cNvPr id="13" name="TextBox 12">
            <a:extLst>
              <a:ext uri="{FF2B5EF4-FFF2-40B4-BE49-F238E27FC236}">
                <a16:creationId xmlns:a16="http://schemas.microsoft.com/office/drawing/2014/main" id="{EA8FF4D3-8DA1-4A35-AF03-59E63C839C0B}"/>
              </a:ext>
            </a:extLst>
          </p:cNvPr>
          <p:cNvSpPr txBox="1"/>
          <p:nvPr/>
        </p:nvSpPr>
        <p:spPr>
          <a:xfrm>
            <a:off x="2239792" y="875243"/>
            <a:ext cx="7753055"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Find virtual .NET events happening around the globe!</a:t>
            </a:r>
          </a:p>
        </p:txBody>
      </p:sp>
    </p:spTree>
    <p:extLst>
      <p:ext uri="{BB962C8B-B14F-4D97-AF65-F5344CB8AC3E}">
        <p14:creationId xmlns:p14="http://schemas.microsoft.com/office/powerpoint/2010/main" val="349113687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66182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AD21-B0EB-5F35-C6F3-3861A9EAD045}"/>
              </a:ext>
            </a:extLst>
          </p:cNvPr>
          <p:cNvSpPr>
            <a:spLocks noGrp="1"/>
          </p:cNvSpPr>
          <p:nvPr>
            <p:ph type="title"/>
          </p:nvPr>
        </p:nvSpPr>
        <p:spPr/>
        <p:txBody>
          <a:bodyPr/>
          <a:lstStyle/>
          <a:p>
            <a:r>
              <a:rPr lang="en-US" dirty="0"/>
              <a:t>Insufficient up-front definition</a:t>
            </a:r>
          </a:p>
        </p:txBody>
      </p:sp>
      <p:pic>
        <p:nvPicPr>
          <p:cNvPr id="6" name="Picture Placeholder 5">
            <a:extLst>
              <a:ext uri="{FF2B5EF4-FFF2-40B4-BE49-F238E27FC236}">
                <a16:creationId xmlns:a16="http://schemas.microsoft.com/office/drawing/2014/main" id="{05F52B0E-2C93-F180-D159-A893F5F627A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9" r="7729"/>
          <a:stretch>
            <a:fillRect/>
          </a:stretch>
        </p:blipFill>
        <p:spPr/>
      </p:pic>
      <p:sp>
        <p:nvSpPr>
          <p:cNvPr id="4" name="Text Placeholder 3">
            <a:extLst>
              <a:ext uri="{FF2B5EF4-FFF2-40B4-BE49-F238E27FC236}">
                <a16:creationId xmlns:a16="http://schemas.microsoft.com/office/drawing/2014/main" id="{46051587-BDFB-AC0B-13D4-C18859C815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739156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C88-FDA1-197C-56F9-74501BAC4E18}"/>
              </a:ext>
            </a:extLst>
          </p:cNvPr>
          <p:cNvSpPr>
            <a:spLocks noGrp="1"/>
          </p:cNvSpPr>
          <p:nvPr>
            <p:ph type="title"/>
          </p:nvPr>
        </p:nvSpPr>
        <p:spPr/>
        <p:txBody>
          <a:bodyPr/>
          <a:lstStyle/>
          <a:p>
            <a:r>
              <a:rPr lang="en-US" dirty="0"/>
              <a:t>Business Pressures</a:t>
            </a:r>
          </a:p>
        </p:txBody>
      </p:sp>
      <p:pic>
        <p:nvPicPr>
          <p:cNvPr id="6" name="Picture Placeholder 5">
            <a:extLst>
              <a:ext uri="{FF2B5EF4-FFF2-40B4-BE49-F238E27FC236}">
                <a16:creationId xmlns:a16="http://schemas.microsoft.com/office/drawing/2014/main" id="{2F61FD5D-1585-A8E8-880B-FC4A59A342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6607" r="16607"/>
          <a:stretch>
            <a:fillRect/>
          </a:stretch>
        </p:blipFill>
        <p:spPr/>
      </p:pic>
      <p:sp>
        <p:nvSpPr>
          <p:cNvPr id="4" name="Text Placeholder 3">
            <a:extLst>
              <a:ext uri="{FF2B5EF4-FFF2-40B4-BE49-F238E27FC236}">
                <a16:creationId xmlns:a16="http://schemas.microsoft.com/office/drawing/2014/main" id="{5C33FE19-D807-1523-3F39-5974966F48F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230593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24FA-CFC8-7AC7-6C5F-F135C63D3491}"/>
              </a:ext>
            </a:extLst>
          </p:cNvPr>
          <p:cNvSpPr>
            <a:spLocks noGrp="1"/>
          </p:cNvSpPr>
          <p:nvPr>
            <p:ph type="title"/>
          </p:nvPr>
        </p:nvSpPr>
        <p:spPr/>
        <p:txBody>
          <a:bodyPr/>
          <a:lstStyle/>
          <a:p>
            <a:r>
              <a:rPr lang="en-US" dirty="0"/>
              <a:t>Lack of process or understanding</a:t>
            </a:r>
          </a:p>
        </p:txBody>
      </p:sp>
      <p:pic>
        <p:nvPicPr>
          <p:cNvPr id="6" name="Picture Placeholder 5">
            <a:extLst>
              <a:ext uri="{FF2B5EF4-FFF2-40B4-BE49-F238E27FC236}">
                <a16:creationId xmlns:a16="http://schemas.microsoft.com/office/drawing/2014/main" id="{8D0BE676-8674-FEF9-EBAD-C4DE5D32F50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059" r="8059"/>
          <a:stretch>
            <a:fillRect/>
          </a:stretch>
        </p:blipFill>
        <p:spPr/>
      </p:pic>
      <p:sp>
        <p:nvSpPr>
          <p:cNvPr id="4" name="Text Placeholder 3">
            <a:extLst>
              <a:ext uri="{FF2B5EF4-FFF2-40B4-BE49-F238E27FC236}">
                <a16:creationId xmlns:a16="http://schemas.microsoft.com/office/drawing/2014/main" id="{B5A9B433-1BEB-5362-5B0A-EBAC67E6661A}"/>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441965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CB8C-03A0-098B-6C86-53FB16BBC44C}"/>
              </a:ext>
            </a:extLst>
          </p:cNvPr>
          <p:cNvSpPr>
            <a:spLocks noGrp="1"/>
          </p:cNvSpPr>
          <p:nvPr>
            <p:ph type="title"/>
          </p:nvPr>
        </p:nvSpPr>
        <p:spPr/>
        <p:txBody>
          <a:bodyPr/>
          <a:lstStyle/>
          <a:p>
            <a:r>
              <a:rPr lang="en-US" dirty="0"/>
              <a:t>Tightly-coupled components</a:t>
            </a:r>
          </a:p>
        </p:txBody>
      </p:sp>
      <p:pic>
        <p:nvPicPr>
          <p:cNvPr id="6" name="Picture Placeholder 5">
            <a:extLst>
              <a:ext uri="{FF2B5EF4-FFF2-40B4-BE49-F238E27FC236}">
                <a16:creationId xmlns:a16="http://schemas.microsoft.com/office/drawing/2014/main" id="{922DB919-EE99-5540-A086-960783A8300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15EFFE07-D8A0-638F-C8B1-3272DB340F37}"/>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061478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BB85-64BF-FA3D-0965-D2617236E677}"/>
              </a:ext>
            </a:extLst>
          </p:cNvPr>
          <p:cNvSpPr>
            <a:spLocks noGrp="1"/>
          </p:cNvSpPr>
          <p:nvPr>
            <p:ph type="title"/>
          </p:nvPr>
        </p:nvSpPr>
        <p:spPr/>
        <p:txBody>
          <a:bodyPr/>
          <a:lstStyle/>
          <a:p>
            <a:r>
              <a:rPr lang="en-US" dirty="0"/>
              <a:t>Lack of a test suite</a:t>
            </a:r>
          </a:p>
        </p:txBody>
      </p:sp>
      <p:pic>
        <p:nvPicPr>
          <p:cNvPr id="9" name="Picture Placeholder 8">
            <a:extLst>
              <a:ext uri="{FF2B5EF4-FFF2-40B4-BE49-F238E27FC236}">
                <a16:creationId xmlns:a16="http://schemas.microsoft.com/office/drawing/2014/main" id="{66690D1D-6581-684F-5FD0-EF58BDDB7A9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78" r="14378"/>
          <a:stretch>
            <a:fillRect/>
          </a:stretch>
        </p:blipFill>
        <p:spPr/>
      </p:pic>
      <p:sp>
        <p:nvSpPr>
          <p:cNvPr id="4" name="Text Placeholder 3">
            <a:extLst>
              <a:ext uri="{FF2B5EF4-FFF2-40B4-BE49-F238E27FC236}">
                <a16:creationId xmlns:a16="http://schemas.microsoft.com/office/drawing/2014/main" id="{BDC80E2C-876F-04DE-20A4-DB77FF1A535C}"/>
              </a:ext>
            </a:extLst>
          </p:cNvPr>
          <p:cNvSpPr>
            <a:spLocks noGrp="1"/>
          </p:cNvSpPr>
          <p:nvPr>
            <p:ph type="body" sz="half" idx="2"/>
          </p:nvPr>
        </p:nvSpPr>
        <p:spPr/>
        <p:txBody>
          <a:bodyPr/>
          <a:lstStyle/>
          <a:p>
            <a:r>
              <a:rPr lang="en-US" dirty="0"/>
              <a:t>What causes technical debt?</a:t>
            </a:r>
          </a:p>
        </p:txBody>
      </p:sp>
      <p:sp>
        <p:nvSpPr>
          <p:cNvPr id="10" name="&quot;Not Allowed&quot; Symbol 9">
            <a:extLst>
              <a:ext uri="{FF2B5EF4-FFF2-40B4-BE49-F238E27FC236}">
                <a16:creationId xmlns:a16="http://schemas.microsoft.com/office/drawing/2014/main" id="{EA6396CA-48A8-DFA2-D5E2-CE86CC428D0B}"/>
              </a:ext>
            </a:extLst>
          </p:cNvPr>
          <p:cNvSpPr/>
          <p:nvPr/>
        </p:nvSpPr>
        <p:spPr>
          <a:xfrm>
            <a:off x="5183188" y="1217612"/>
            <a:ext cx="6169024" cy="4422775"/>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30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6158-5CB4-AE7F-F410-6D4384FB4853}"/>
              </a:ext>
            </a:extLst>
          </p:cNvPr>
          <p:cNvSpPr>
            <a:spLocks noGrp="1"/>
          </p:cNvSpPr>
          <p:nvPr>
            <p:ph type="title"/>
          </p:nvPr>
        </p:nvSpPr>
        <p:spPr/>
        <p:txBody>
          <a:bodyPr/>
          <a:lstStyle/>
          <a:p>
            <a:r>
              <a:rPr lang="en-US" dirty="0"/>
              <a:t>Lack of documentation</a:t>
            </a:r>
          </a:p>
        </p:txBody>
      </p:sp>
      <p:pic>
        <p:nvPicPr>
          <p:cNvPr id="6" name="Picture Placeholder 5">
            <a:extLst>
              <a:ext uri="{FF2B5EF4-FFF2-40B4-BE49-F238E27FC236}">
                <a16:creationId xmlns:a16="http://schemas.microsoft.com/office/drawing/2014/main" id="{84480539-C92D-61C0-79BD-A8A94063EA6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p:pic>
      <p:sp>
        <p:nvSpPr>
          <p:cNvPr id="4" name="Text Placeholder 3">
            <a:extLst>
              <a:ext uri="{FF2B5EF4-FFF2-40B4-BE49-F238E27FC236}">
                <a16:creationId xmlns:a16="http://schemas.microsoft.com/office/drawing/2014/main" id="{759A62EA-FF99-BB99-6EA8-4B4B5A2E53E2}"/>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011341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3707-D000-02FD-D8DF-0B4E6532E9F7}"/>
              </a:ext>
            </a:extLst>
          </p:cNvPr>
          <p:cNvSpPr>
            <a:spLocks noGrp="1"/>
          </p:cNvSpPr>
          <p:nvPr>
            <p:ph type="title"/>
          </p:nvPr>
        </p:nvSpPr>
        <p:spPr/>
        <p:txBody>
          <a:bodyPr/>
          <a:lstStyle/>
          <a:p>
            <a:r>
              <a:rPr lang="en-US" dirty="0"/>
              <a:t>Lack of collaboration</a:t>
            </a:r>
          </a:p>
        </p:txBody>
      </p:sp>
      <p:pic>
        <p:nvPicPr>
          <p:cNvPr id="6" name="Picture Placeholder 5">
            <a:extLst>
              <a:ext uri="{FF2B5EF4-FFF2-40B4-BE49-F238E27FC236}">
                <a16:creationId xmlns:a16="http://schemas.microsoft.com/office/drawing/2014/main" id="{04976BEC-CE84-A974-3AE1-4628E77B427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77" r="7777"/>
          <a:stretch>
            <a:fillRect/>
          </a:stretch>
        </p:blipFill>
        <p:spPr/>
      </p:pic>
      <p:sp>
        <p:nvSpPr>
          <p:cNvPr id="4" name="Text Placeholder 3">
            <a:extLst>
              <a:ext uri="{FF2B5EF4-FFF2-40B4-BE49-F238E27FC236}">
                <a16:creationId xmlns:a16="http://schemas.microsoft.com/office/drawing/2014/main" id="{8A2D7230-145F-0508-AAA1-7D1B5EB3557D}"/>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524646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AE74-C627-6482-CB4F-CB13B62EFF21}"/>
              </a:ext>
            </a:extLst>
          </p:cNvPr>
          <p:cNvSpPr>
            <a:spLocks noGrp="1"/>
          </p:cNvSpPr>
          <p:nvPr>
            <p:ph type="title"/>
          </p:nvPr>
        </p:nvSpPr>
        <p:spPr/>
        <p:txBody>
          <a:bodyPr/>
          <a:lstStyle/>
          <a:p>
            <a:r>
              <a:rPr lang="en-US" dirty="0"/>
              <a:t>Parallel development</a:t>
            </a:r>
          </a:p>
        </p:txBody>
      </p:sp>
      <p:pic>
        <p:nvPicPr>
          <p:cNvPr id="6" name="Picture Placeholder 5">
            <a:extLst>
              <a:ext uri="{FF2B5EF4-FFF2-40B4-BE49-F238E27FC236}">
                <a16:creationId xmlns:a16="http://schemas.microsoft.com/office/drawing/2014/main" id="{BDDF5C58-74F9-AFB0-4B7D-0FDF8071E9A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14" r="4214"/>
          <a:stretch>
            <a:fillRect/>
          </a:stretch>
        </p:blipFill>
        <p:spPr/>
      </p:pic>
      <p:sp>
        <p:nvSpPr>
          <p:cNvPr id="4" name="Text Placeholder 3">
            <a:extLst>
              <a:ext uri="{FF2B5EF4-FFF2-40B4-BE49-F238E27FC236}">
                <a16:creationId xmlns:a16="http://schemas.microsoft.com/office/drawing/2014/main" id="{010C4440-F374-7E93-EB95-38130B71101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534175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CD26-2074-A2E2-379A-5EA5C6A331DC}"/>
              </a:ext>
            </a:extLst>
          </p:cNvPr>
          <p:cNvSpPr>
            <a:spLocks noGrp="1"/>
          </p:cNvSpPr>
          <p:nvPr>
            <p:ph type="title"/>
          </p:nvPr>
        </p:nvSpPr>
        <p:spPr/>
        <p:txBody>
          <a:bodyPr/>
          <a:lstStyle/>
          <a:p>
            <a:r>
              <a:rPr lang="en-US" dirty="0"/>
              <a:t>Delayed refactoring</a:t>
            </a:r>
          </a:p>
        </p:txBody>
      </p:sp>
      <p:pic>
        <p:nvPicPr>
          <p:cNvPr id="6" name="Picture Placeholder 5">
            <a:extLst>
              <a:ext uri="{FF2B5EF4-FFF2-40B4-BE49-F238E27FC236}">
                <a16:creationId xmlns:a16="http://schemas.microsoft.com/office/drawing/2014/main" id="{42E2D719-6FD4-B4D0-E63C-472A3838605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6" r="7726"/>
          <a:stretch>
            <a:fillRect/>
          </a:stretch>
        </p:blipFill>
        <p:spPr/>
      </p:pic>
      <p:sp>
        <p:nvSpPr>
          <p:cNvPr id="4" name="Text Placeholder 3">
            <a:extLst>
              <a:ext uri="{FF2B5EF4-FFF2-40B4-BE49-F238E27FC236}">
                <a16:creationId xmlns:a16="http://schemas.microsoft.com/office/drawing/2014/main" id="{3A491E9D-07C5-C4D3-3691-84FF20D610C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809940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435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EF89C-8805-9AC6-9C74-B28BDB495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72" y="0"/>
            <a:ext cx="8533655" cy="2209268"/>
          </a:xfrm>
          <a:prstGeom prst="rect">
            <a:avLst/>
          </a:prstGeom>
          <a:solidFill>
            <a:srgbClr val="2D435D"/>
          </a:solidFill>
        </p:spPr>
      </p:pic>
      <p:sp>
        <p:nvSpPr>
          <p:cNvPr id="3" name="Rectangle 2">
            <a:extLst>
              <a:ext uri="{FF2B5EF4-FFF2-40B4-BE49-F238E27FC236}">
                <a16:creationId xmlns:a16="http://schemas.microsoft.com/office/drawing/2014/main" id="{E089DCB4-2238-B0F0-86C3-009617DBE296}"/>
              </a:ext>
            </a:extLst>
          </p:cNvPr>
          <p:cNvSpPr/>
          <p:nvPr/>
        </p:nvSpPr>
        <p:spPr>
          <a:xfrm>
            <a:off x="3051607" y="2337284"/>
            <a:ext cx="608878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A3CF62"/>
                </a:solidFill>
                <a:effectLst>
                  <a:outerShdw blurRad="38100" dist="19050" dir="2700000" algn="tl" rotWithShape="0">
                    <a:prstClr val="black">
                      <a:alpha val="40000"/>
                    </a:prstClr>
                  </a:outerShdw>
                </a:effectLst>
                <a:uLnTx/>
                <a:uFillTx/>
                <a:latin typeface="Calibri" panose="020F0502020204030204"/>
                <a:ea typeface="+mn-ea"/>
                <a:cs typeface="+mn-cs"/>
              </a:rPr>
              <a:t>August 17 – 19, 2022</a:t>
            </a:r>
          </a:p>
        </p:txBody>
      </p:sp>
      <p:grpSp>
        <p:nvGrpSpPr>
          <p:cNvPr id="13" name="Group 12">
            <a:extLst>
              <a:ext uri="{FF2B5EF4-FFF2-40B4-BE49-F238E27FC236}">
                <a16:creationId xmlns:a16="http://schemas.microsoft.com/office/drawing/2014/main" id="{7717CBF9-AF86-AF38-2DA4-6D783C926DB8}"/>
              </a:ext>
            </a:extLst>
          </p:cNvPr>
          <p:cNvGrpSpPr/>
          <p:nvPr/>
        </p:nvGrpSpPr>
        <p:grpSpPr>
          <a:xfrm>
            <a:off x="857622" y="3587633"/>
            <a:ext cx="2381250" cy="2828925"/>
            <a:chOff x="857622" y="3587633"/>
            <a:chExt cx="2381250" cy="2828925"/>
          </a:xfrm>
        </p:grpSpPr>
        <p:pic>
          <p:nvPicPr>
            <p:cNvPr id="6" name="Picture 5">
              <a:extLst>
                <a:ext uri="{FF2B5EF4-FFF2-40B4-BE49-F238E27FC236}">
                  <a16:creationId xmlns:a16="http://schemas.microsoft.com/office/drawing/2014/main" id="{51DC845A-0D10-71C3-943A-0001FAD3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22" y="3587633"/>
              <a:ext cx="2381250" cy="2381250"/>
            </a:xfrm>
            <a:prstGeom prst="rect">
              <a:avLst/>
            </a:prstGeom>
          </p:spPr>
        </p:pic>
        <p:sp>
          <p:nvSpPr>
            <p:cNvPr id="9" name="Rectangle 8">
              <a:extLst>
                <a:ext uri="{FF2B5EF4-FFF2-40B4-BE49-F238E27FC236}">
                  <a16:creationId xmlns:a16="http://schemas.microsoft.com/office/drawing/2014/main" id="{0C3350AE-8390-EBBF-EF67-4F3390C79A04}"/>
                </a:ext>
              </a:extLst>
            </p:cNvPr>
            <p:cNvSpPr/>
            <p:nvPr/>
          </p:nvSpPr>
          <p:spPr>
            <a:xfrm>
              <a:off x="857622" y="6006983"/>
              <a:ext cx="2381250"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Keynote – Christina Aldan</a:t>
              </a:r>
            </a:p>
          </p:txBody>
        </p:sp>
      </p:grpSp>
      <p:grpSp>
        <p:nvGrpSpPr>
          <p:cNvPr id="14" name="Group 13">
            <a:extLst>
              <a:ext uri="{FF2B5EF4-FFF2-40B4-BE49-F238E27FC236}">
                <a16:creationId xmlns:a16="http://schemas.microsoft.com/office/drawing/2014/main" id="{2400AF41-BA59-0013-65F5-B00E90307E69}"/>
              </a:ext>
            </a:extLst>
          </p:cNvPr>
          <p:cNvGrpSpPr/>
          <p:nvPr/>
        </p:nvGrpSpPr>
        <p:grpSpPr>
          <a:xfrm>
            <a:off x="3837430" y="3587633"/>
            <a:ext cx="4517136" cy="2828925"/>
            <a:chOff x="3837430" y="3587633"/>
            <a:chExt cx="4517136" cy="2828925"/>
          </a:xfrm>
        </p:grpSpPr>
        <p:pic>
          <p:nvPicPr>
            <p:cNvPr id="4" name="Picture 3">
              <a:extLst>
                <a:ext uri="{FF2B5EF4-FFF2-40B4-BE49-F238E27FC236}">
                  <a16:creationId xmlns:a16="http://schemas.microsoft.com/office/drawing/2014/main" id="{C3F69596-CC13-23E1-2646-D8480AE00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430" y="3587633"/>
              <a:ext cx="4517136" cy="2371496"/>
            </a:xfrm>
            <a:prstGeom prst="rect">
              <a:avLst/>
            </a:prstGeom>
          </p:spPr>
        </p:pic>
        <p:sp>
          <p:nvSpPr>
            <p:cNvPr id="10" name="Rectangle 9">
              <a:extLst>
                <a:ext uri="{FF2B5EF4-FFF2-40B4-BE49-F238E27FC236}">
                  <a16:creationId xmlns:a16="http://schemas.microsoft.com/office/drawing/2014/main" id="{42ED4E93-9E06-E121-F0A8-13DC6F56C10D}"/>
                </a:ext>
              </a:extLst>
            </p:cNvPr>
            <p:cNvSpPr/>
            <p:nvPr/>
          </p:nvSpPr>
          <p:spPr>
            <a:xfrm>
              <a:off x="4514847" y="6006983"/>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.NET Rocks! 20</a:t>
              </a:r>
              <a:r>
                <a:rPr kumimoji="0" lang="en-US" sz="1600" b="1" i="0" u="none" strike="noStrike" kern="1200" cap="none" spc="0" normalizeH="0" baseline="30000" noProof="0" dirty="0">
                  <a:ln>
                    <a:noFill/>
                  </a:ln>
                  <a:solidFill>
                    <a:srgbClr val="2D435D"/>
                  </a:solidFill>
                  <a:effectLst/>
                  <a:uLnTx/>
                  <a:uFillTx/>
                  <a:latin typeface="Calibri" panose="020F0502020204030204"/>
                  <a:ea typeface="+mn-ea"/>
                  <a:cs typeface="+mn-cs"/>
                </a:rPr>
                <a:t>th</a:t>
              </a: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 Anniversary Party</a:t>
              </a:r>
            </a:p>
          </p:txBody>
        </p:sp>
      </p:grpSp>
      <p:grpSp>
        <p:nvGrpSpPr>
          <p:cNvPr id="15" name="Group 14">
            <a:extLst>
              <a:ext uri="{FF2B5EF4-FFF2-40B4-BE49-F238E27FC236}">
                <a16:creationId xmlns:a16="http://schemas.microsoft.com/office/drawing/2014/main" id="{FBF80581-477C-73DA-98D5-238A49F03FF2}"/>
              </a:ext>
            </a:extLst>
          </p:cNvPr>
          <p:cNvGrpSpPr/>
          <p:nvPr/>
        </p:nvGrpSpPr>
        <p:grpSpPr>
          <a:xfrm>
            <a:off x="8479154" y="3597387"/>
            <a:ext cx="3562191" cy="2819170"/>
            <a:chOff x="8479154" y="3597387"/>
            <a:chExt cx="3562191" cy="2819170"/>
          </a:xfrm>
        </p:grpSpPr>
        <p:pic>
          <p:nvPicPr>
            <p:cNvPr id="8" name="Picture 7">
              <a:extLst>
                <a:ext uri="{FF2B5EF4-FFF2-40B4-BE49-F238E27FC236}">
                  <a16:creationId xmlns:a16="http://schemas.microsoft.com/office/drawing/2014/main" id="{A494755E-A49E-0B76-F913-08B02A05C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9154" y="3597387"/>
              <a:ext cx="3562191" cy="2371496"/>
            </a:xfrm>
            <a:prstGeom prst="rect">
              <a:avLst/>
            </a:prstGeom>
          </p:spPr>
        </p:pic>
        <p:sp>
          <p:nvSpPr>
            <p:cNvPr id="12" name="Rectangle 11">
              <a:extLst>
                <a:ext uri="{FF2B5EF4-FFF2-40B4-BE49-F238E27FC236}">
                  <a16:creationId xmlns:a16="http://schemas.microsoft.com/office/drawing/2014/main" id="{AF4909EA-F6A9-ED0C-68EC-FC34D2B2B305}"/>
                </a:ext>
              </a:extLst>
            </p:cNvPr>
            <p:cNvSpPr/>
            <p:nvPr/>
          </p:nvSpPr>
          <p:spPr>
            <a:xfrm>
              <a:off x="8679098" y="6006982"/>
              <a:ext cx="3162302" cy="409575"/>
            </a:xfrm>
            <a:prstGeom prst="rect">
              <a:avLst/>
            </a:prstGeom>
            <a:solidFill>
              <a:srgbClr val="A3C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435D"/>
                  </a:solidFill>
                  <a:effectLst/>
                  <a:uLnTx/>
                  <a:uFillTx/>
                  <a:latin typeface="Calibri" panose="020F0502020204030204"/>
                  <a:ea typeface="+mn-ea"/>
                  <a:cs typeface="+mn-cs"/>
                </a:rPr>
                <a:t>A Toast to Women in Technology</a:t>
              </a:r>
            </a:p>
          </p:txBody>
        </p:sp>
      </p:grpSp>
    </p:spTree>
    <p:extLst>
      <p:ext uri="{BB962C8B-B14F-4D97-AF65-F5344CB8AC3E}">
        <p14:creationId xmlns:p14="http://schemas.microsoft.com/office/powerpoint/2010/main" val="1387608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B2B-FECD-93CF-95FC-E30B5CE19B1B}"/>
              </a:ext>
            </a:extLst>
          </p:cNvPr>
          <p:cNvSpPr>
            <a:spLocks noGrp="1"/>
          </p:cNvSpPr>
          <p:nvPr>
            <p:ph type="title"/>
          </p:nvPr>
        </p:nvSpPr>
        <p:spPr/>
        <p:txBody>
          <a:bodyPr/>
          <a:lstStyle/>
          <a:p>
            <a:r>
              <a:rPr lang="en-US" dirty="0"/>
              <a:t>Lack of alignment to standards</a:t>
            </a:r>
          </a:p>
        </p:txBody>
      </p:sp>
      <p:pic>
        <p:nvPicPr>
          <p:cNvPr id="6" name="Picture Placeholder 5">
            <a:extLst>
              <a:ext uri="{FF2B5EF4-FFF2-40B4-BE49-F238E27FC236}">
                <a16:creationId xmlns:a16="http://schemas.microsoft.com/office/drawing/2014/main" id="{A4B4A459-B7F1-666E-ECDB-023EAFBD7B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23" r="7923"/>
          <a:stretch>
            <a:fillRect/>
          </a:stretch>
        </p:blipFill>
        <p:spPr/>
      </p:pic>
      <p:sp>
        <p:nvSpPr>
          <p:cNvPr id="4" name="Text Placeholder 3">
            <a:extLst>
              <a:ext uri="{FF2B5EF4-FFF2-40B4-BE49-F238E27FC236}">
                <a16:creationId xmlns:a16="http://schemas.microsoft.com/office/drawing/2014/main" id="{1EDA3E9A-A171-7918-9721-0594C7A67C4C}"/>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952080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D68-1789-5119-35C9-5F9BF750C442}"/>
              </a:ext>
            </a:extLst>
          </p:cNvPr>
          <p:cNvSpPr>
            <a:spLocks noGrp="1"/>
          </p:cNvSpPr>
          <p:nvPr>
            <p:ph type="title"/>
          </p:nvPr>
        </p:nvSpPr>
        <p:spPr/>
        <p:txBody>
          <a:bodyPr/>
          <a:lstStyle/>
          <a:p>
            <a:r>
              <a:rPr lang="en-US" dirty="0"/>
              <a:t>Lack of knowledge</a:t>
            </a:r>
          </a:p>
        </p:txBody>
      </p:sp>
      <p:pic>
        <p:nvPicPr>
          <p:cNvPr id="6" name="Picture Placeholder 5">
            <a:extLst>
              <a:ext uri="{FF2B5EF4-FFF2-40B4-BE49-F238E27FC236}">
                <a16:creationId xmlns:a16="http://schemas.microsoft.com/office/drawing/2014/main" id="{ED39A54F-5B7A-074E-6D24-81403DD17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943" r="7943"/>
          <a:stretch>
            <a:fillRect/>
          </a:stretch>
        </p:blipFill>
        <p:spPr/>
      </p:pic>
      <p:sp>
        <p:nvSpPr>
          <p:cNvPr id="4" name="Text Placeholder 3">
            <a:extLst>
              <a:ext uri="{FF2B5EF4-FFF2-40B4-BE49-F238E27FC236}">
                <a16:creationId xmlns:a16="http://schemas.microsoft.com/office/drawing/2014/main" id="{533132AB-5460-6B62-A080-E071E3267856}"/>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3518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EDDB-7DDF-0B48-BD8B-E94BD11CA879}"/>
              </a:ext>
            </a:extLst>
          </p:cNvPr>
          <p:cNvSpPr>
            <a:spLocks noGrp="1"/>
          </p:cNvSpPr>
          <p:nvPr>
            <p:ph type="title"/>
          </p:nvPr>
        </p:nvSpPr>
        <p:spPr/>
        <p:txBody>
          <a:bodyPr/>
          <a:lstStyle/>
          <a:p>
            <a:r>
              <a:rPr lang="en-US" dirty="0"/>
              <a:t>Lack of ownership</a:t>
            </a:r>
          </a:p>
        </p:txBody>
      </p:sp>
      <p:pic>
        <p:nvPicPr>
          <p:cNvPr id="6" name="Picture Placeholder 5">
            <a:extLst>
              <a:ext uri="{FF2B5EF4-FFF2-40B4-BE49-F238E27FC236}">
                <a16:creationId xmlns:a16="http://schemas.microsoft.com/office/drawing/2014/main" id="{1463F137-54DE-5F80-DB63-79DE16D4DFF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1" r="7741"/>
          <a:stretch>
            <a:fillRect/>
          </a:stretch>
        </p:blipFill>
        <p:spPr/>
      </p:pic>
      <p:sp>
        <p:nvSpPr>
          <p:cNvPr id="4" name="Text Placeholder 3">
            <a:extLst>
              <a:ext uri="{FF2B5EF4-FFF2-40B4-BE49-F238E27FC236}">
                <a16:creationId xmlns:a16="http://schemas.microsoft.com/office/drawing/2014/main" id="{E7ECAEFE-26E3-D309-CDED-49E2721F3D91}"/>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635083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FD1-01F8-CEE1-2049-7F4ADDB86508}"/>
              </a:ext>
            </a:extLst>
          </p:cNvPr>
          <p:cNvSpPr>
            <a:spLocks noGrp="1"/>
          </p:cNvSpPr>
          <p:nvPr>
            <p:ph type="title"/>
          </p:nvPr>
        </p:nvSpPr>
        <p:spPr/>
        <p:txBody>
          <a:bodyPr/>
          <a:lstStyle/>
          <a:p>
            <a:r>
              <a:rPr lang="en-US" dirty="0"/>
              <a:t>Poor technical leadership</a:t>
            </a:r>
          </a:p>
        </p:txBody>
      </p:sp>
      <p:pic>
        <p:nvPicPr>
          <p:cNvPr id="6" name="Picture Placeholder 5">
            <a:extLst>
              <a:ext uri="{FF2B5EF4-FFF2-40B4-BE49-F238E27FC236}">
                <a16:creationId xmlns:a16="http://schemas.microsoft.com/office/drawing/2014/main" id="{B2107437-88A1-0FFA-F636-5E37F4E0E99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3680" b="23680"/>
          <a:stretch>
            <a:fillRect/>
          </a:stretch>
        </p:blipFill>
        <p:spPr/>
      </p:pic>
      <p:sp>
        <p:nvSpPr>
          <p:cNvPr id="4" name="Text Placeholder 3">
            <a:extLst>
              <a:ext uri="{FF2B5EF4-FFF2-40B4-BE49-F238E27FC236}">
                <a16:creationId xmlns:a16="http://schemas.microsoft.com/office/drawing/2014/main" id="{D3D95EA2-4F63-9FAB-274C-0CEC27C2A2CF}"/>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952745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87B7-06DD-A7EA-8A91-59BDDD251141}"/>
              </a:ext>
            </a:extLst>
          </p:cNvPr>
          <p:cNvSpPr>
            <a:spLocks noGrp="1"/>
          </p:cNvSpPr>
          <p:nvPr>
            <p:ph type="title"/>
          </p:nvPr>
        </p:nvSpPr>
        <p:spPr/>
        <p:txBody>
          <a:bodyPr/>
          <a:lstStyle/>
          <a:p>
            <a:r>
              <a:rPr lang="en-US" dirty="0"/>
              <a:t>Last minute specification changes</a:t>
            </a:r>
          </a:p>
        </p:txBody>
      </p:sp>
      <p:pic>
        <p:nvPicPr>
          <p:cNvPr id="6" name="Picture Placeholder 5">
            <a:extLst>
              <a:ext uri="{FF2B5EF4-FFF2-40B4-BE49-F238E27FC236}">
                <a16:creationId xmlns:a16="http://schemas.microsoft.com/office/drawing/2014/main" id="{BB746EC2-3D11-8153-A7CB-BB8EC981C96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D26B442-A77D-8338-954A-7065F7B8FF8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2782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8AED-68DB-202B-2523-D9CE952BA1AA}"/>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1E259CC-A2BD-C7D8-6171-8B01F33D6382}"/>
              </a:ext>
            </a:extLst>
          </p:cNvPr>
          <p:cNvSpPr>
            <a:spLocks noGrp="1"/>
          </p:cNvSpPr>
          <p:nvPr>
            <p:ph idx="1"/>
          </p:nvPr>
        </p:nvSpPr>
        <p:spPr>
          <a:xfrm>
            <a:off x="838200" y="1825625"/>
            <a:ext cx="10515600" cy="4016375"/>
          </a:xfrm>
        </p:spPr>
        <p:txBody>
          <a:bodyPr numCol="2">
            <a:normAutofit/>
          </a:bodyPr>
          <a:lstStyle/>
          <a:p>
            <a:r>
              <a:rPr lang="en-US" dirty="0"/>
              <a:t>Insufficient up-front definition</a:t>
            </a:r>
          </a:p>
          <a:p>
            <a:r>
              <a:rPr lang="en-US" dirty="0"/>
              <a:t>Business pressures</a:t>
            </a:r>
          </a:p>
          <a:p>
            <a:r>
              <a:rPr lang="en-US" dirty="0"/>
              <a:t>Lack of process or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1612845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686804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8FBE-342E-AE4B-9558-FB4423E30A5F}"/>
              </a:ext>
            </a:extLst>
          </p:cNvPr>
          <p:cNvSpPr>
            <a:spLocks noGrp="1"/>
          </p:cNvSpPr>
          <p:nvPr>
            <p:ph type="title"/>
          </p:nvPr>
        </p:nvSpPr>
        <p:spPr/>
        <p:txBody>
          <a:bodyPr/>
          <a:lstStyle/>
          <a:p>
            <a:r>
              <a:rPr lang="en-US" dirty="0"/>
              <a:t>Architecture</a:t>
            </a:r>
          </a:p>
        </p:txBody>
      </p:sp>
      <p:pic>
        <p:nvPicPr>
          <p:cNvPr id="6" name="Picture Placeholder 5">
            <a:extLst>
              <a:ext uri="{FF2B5EF4-FFF2-40B4-BE49-F238E27FC236}">
                <a16:creationId xmlns:a16="http://schemas.microsoft.com/office/drawing/2014/main" id="{F1897456-4C7C-C41C-F6A6-1ABAF306171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333" r="18333"/>
          <a:stretch>
            <a:fillRect/>
          </a:stretch>
        </p:blipFill>
        <p:spPr/>
      </p:pic>
      <p:sp>
        <p:nvSpPr>
          <p:cNvPr id="4" name="Text Placeholder 3">
            <a:extLst>
              <a:ext uri="{FF2B5EF4-FFF2-40B4-BE49-F238E27FC236}">
                <a16:creationId xmlns:a16="http://schemas.microsoft.com/office/drawing/2014/main" id="{CF06A8FA-FDA9-CF4A-7508-73B05AC325F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891387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3C35-5B11-056C-DC80-72EABE9F2268}"/>
              </a:ext>
            </a:extLst>
          </p:cNvPr>
          <p:cNvSpPr>
            <a:spLocks noGrp="1"/>
          </p:cNvSpPr>
          <p:nvPr>
            <p:ph type="title"/>
          </p:nvPr>
        </p:nvSpPr>
        <p:spPr/>
        <p:txBody>
          <a:bodyPr/>
          <a:lstStyle/>
          <a:p>
            <a:r>
              <a:rPr lang="en-US" dirty="0"/>
              <a:t>Build</a:t>
            </a:r>
          </a:p>
        </p:txBody>
      </p:sp>
      <p:pic>
        <p:nvPicPr>
          <p:cNvPr id="6" name="Picture Placeholder 5">
            <a:extLst>
              <a:ext uri="{FF2B5EF4-FFF2-40B4-BE49-F238E27FC236}">
                <a16:creationId xmlns:a16="http://schemas.microsoft.com/office/drawing/2014/main" id="{2C804425-A16F-9EAF-C44B-1CCFFE666A5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24" r="7724"/>
          <a:stretch>
            <a:fillRect/>
          </a:stretch>
        </p:blipFill>
        <p:spPr/>
      </p:pic>
      <p:sp>
        <p:nvSpPr>
          <p:cNvPr id="4" name="Text Placeholder 3">
            <a:extLst>
              <a:ext uri="{FF2B5EF4-FFF2-40B4-BE49-F238E27FC236}">
                <a16:creationId xmlns:a16="http://schemas.microsoft.com/office/drawing/2014/main" id="{BE39A531-4055-1278-7321-7DE240CA442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13654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D89B-14E8-31CD-6E24-A2E3814C5FCC}"/>
              </a:ext>
            </a:extLst>
          </p:cNvPr>
          <p:cNvSpPr>
            <a:spLocks noGrp="1"/>
          </p:cNvSpPr>
          <p:nvPr>
            <p:ph type="title"/>
          </p:nvPr>
        </p:nvSpPr>
        <p:spPr/>
        <p:txBody>
          <a:bodyPr/>
          <a:lstStyle/>
          <a:p>
            <a:r>
              <a:rPr lang="en-US" dirty="0"/>
              <a:t>Code</a:t>
            </a:r>
          </a:p>
        </p:txBody>
      </p:sp>
      <p:pic>
        <p:nvPicPr>
          <p:cNvPr id="6" name="Picture Placeholder 5">
            <a:extLst>
              <a:ext uri="{FF2B5EF4-FFF2-40B4-BE49-F238E27FC236}">
                <a16:creationId xmlns:a16="http://schemas.microsoft.com/office/drawing/2014/main" id="{71D3A4A2-5932-0FB1-4FE3-A329E1AB88A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39" r="3239"/>
          <a:stretch>
            <a:fillRect/>
          </a:stretch>
        </p:blipFill>
        <p:spPr/>
      </p:pic>
      <p:sp>
        <p:nvSpPr>
          <p:cNvPr id="4" name="Text Placeholder 3">
            <a:extLst>
              <a:ext uri="{FF2B5EF4-FFF2-40B4-BE49-F238E27FC236}">
                <a16:creationId xmlns:a16="http://schemas.microsoft.com/office/drawing/2014/main" id="{3E0845CA-98A9-87F9-B0C2-2EB31C451CDF}"/>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5588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5F22937-BBE7-45A5-92CE-29756AEB1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3" y="542925"/>
            <a:ext cx="5286375"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242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C412-DCA5-204B-F79A-026F53BAB636}"/>
              </a:ext>
            </a:extLst>
          </p:cNvPr>
          <p:cNvSpPr>
            <a:spLocks noGrp="1"/>
          </p:cNvSpPr>
          <p:nvPr>
            <p:ph type="title"/>
          </p:nvPr>
        </p:nvSpPr>
        <p:spPr/>
        <p:txBody>
          <a:bodyPr/>
          <a:lstStyle/>
          <a:p>
            <a:r>
              <a:rPr lang="en-US" dirty="0"/>
              <a:t>Defect</a:t>
            </a:r>
          </a:p>
        </p:txBody>
      </p:sp>
      <p:pic>
        <p:nvPicPr>
          <p:cNvPr id="6" name="Picture Placeholder 5">
            <a:extLst>
              <a:ext uri="{FF2B5EF4-FFF2-40B4-BE49-F238E27FC236}">
                <a16:creationId xmlns:a16="http://schemas.microsoft.com/office/drawing/2014/main" id="{829B3AB4-A8D9-3655-19B6-046AAECCF55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3" r="7793"/>
          <a:stretch>
            <a:fillRect/>
          </a:stretch>
        </p:blipFill>
        <p:spPr/>
      </p:pic>
      <p:sp>
        <p:nvSpPr>
          <p:cNvPr id="4" name="Text Placeholder 3">
            <a:extLst>
              <a:ext uri="{FF2B5EF4-FFF2-40B4-BE49-F238E27FC236}">
                <a16:creationId xmlns:a16="http://schemas.microsoft.com/office/drawing/2014/main" id="{ABC5ED2E-F45B-BF13-349C-BBB999F7F416}"/>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960375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8EC-C9F0-8A24-5F4F-1F6403C731F3}"/>
              </a:ext>
            </a:extLst>
          </p:cNvPr>
          <p:cNvSpPr>
            <a:spLocks noGrp="1"/>
          </p:cNvSpPr>
          <p:nvPr>
            <p:ph type="title"/>
          </p:nvPr>
        </p:nvSpPr>
        <p:spPr/>
        <p:txBody>
          <a:bodyPr/>
          <a:lstStyle/>
          <a:p>
            <a:r>
              <a:rPr lang="en-US" dirty="0"/>
              <a:t>Design</a:t>
            </a:r>
          </a:p>
        </p:txBody>
      </p:sp>
      <p:pic>
        <p:nvPicPr>
          <p:cNvPr id="6" name="Picture Placeholder 5">
            <a:extLst>
              <a:ext uri="{FF2B5EF4-FFF2-40B4-BE49-F238E27FC236}">
                <a16:creationId xmlns:a16="http://schemas.microsoft.com/office/drawing/2014/main" id="{5BAB0492-E20A-B5EE-256F-7E24F8263F6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3616" r="23616"/>
          <a:stretch>
            <a:fillRect/>
          </a:stretch>
        </p:blipFill>
        <p:spPr/>
      </p:pic>
      <p:sp>
        <p:nvSpPr>
          <p:cNvPr id="4" name="Text Placeholder 3">
            <a:extLst>
              <a:ext uri="{FF2B5EF4-FFF2-40B4-BE49-F238E27FC236}">
                <a16:creationId xmlns:a16="http://schemas.microsoft.com/office/drawing/2014/main" id="{209E28A0-E092-507A-B6BB-936E180B32C5}"/>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94872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02F1-1AE3-321F-C221-9B0474C74FA9}"/>
              </a:ext>
            </a:extLst>
          </p:cNvPr>
          <p:cNvSpPr>
            <a:spLocks noGrp="1"/>
          </p:cNvSpPr>
          <p:nvPr>
            <p:ph type="title"/>
          </p:nvPr>
        </p:nvSpPr>
        <p:spPr/>
        <p:txBody>
          <a:bodyPr/>
          <a:lstStyle/>
          <a:p>
            <a:r>
              <a:rPr lang="en-US" dirty="0"/>
              <a:t>Documentation</a:t>
            </a:r>
          </a:p>
        </p:txBody>
      </p:sp>
      <p:pic>
        <p:nvPicPr>
          <p:cNvPr id="6" name="Picture Placeholder 5">
            <a:extLst>
              <a:ext uri="{FF2B5EF4-FFF2-40B4-BE49-F238E27FC236}">
                <a16:creationId xmlns:a16="http://schemas.microsoft.com/office/drawing/2014/main" id="{C99B9ABE-D4BE-2005-22C2-1D036F43193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8896" r="8896"/>
          <a:stretch>
            <a:fillRect/>
          </a:stretch>
        </p:blipFill>
        <p:spPr/>
      </p:pic>
      <p:sp>
        <p:nvSpPr>
          <p:cNvPr id="4" name="Text Placeholder 3">
            <a:extLst>
              <a:ext uri="{FF2B5EF4-FFF2-40B4-BE49-F238E27FC236}">
                <a16:creationId xmlns:a16="http://schemas.microsoft.com/office/drawing/2014/main" id="{F6EAF4B2-7ABD-80CD-C11E-D5CA8AADB64E}"/>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275488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346A-2EBC-EA95-9C73-0CBD8734CB5A}"/>
              </a:ext>
            </a:extLst>
          </p:cNvPr>
          <p:cNvSpPr>
            <a:spLocks noGrp="1"/>
          </p:cNvSpPr>
          <p:nvPr>
            <p:ph type="title"/>
          </p:nvPr>
        </p:nvSpPr>
        <p:spPr/>
        <p:txBody>
          <a:bodyPr/>
          <a:lstStyle/>
          <a:p>
            <a:r>
              <a:rPr lang="en-US" dirty="0"/>
              <a:t>Infrastructure</a:t>
            </a:r>
          </a:p>
        </p:txBody>
      </p:sp>
      <p:pic>
        <p:nvPicPr>
          <p:cNvPr id="6" name="Picture Placeholder 5">
            <a:extLst>
              <a:ext uri="{FF2B5EF4-FFF2-40B4-BE49-F238E27FC236}">
                <a16:creationId xmlns:a16="http://schemas.microsoft.com/office/drawing/2014/main" id="{7CA4379D-170D-A28A-82BD-6D8163238E8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11" r="7811"/>
          <a:stretch>
            <a:fillRect/>
          </a:stretch>
        </p:blipFill>
        <p:spPr/>
      </p:pic>
      <p:sp>
        <p:nvSpPr>
          <p:cNvPr id="4" name="Text Placeholder 3">
            <a:extLst>
              <a:ext uri="{FF2B5EF4-FFF2-40B4-BE49-F238E27FC236}">
                <a16:creationId xmlns:a16="http://schemas.microsoft.com/office/drawing/2014/main" id="{690284A0-CDA2-EBFD-40B2-1737B4CA0D0C}"/>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72586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055-D367-A0C1-3643-3C03480084AF}"/>
              </a:ext>
            </a:extLst>
          </p:cNvPr>
          <p:cNvSpPr>
            <a:spLocks noGrp="1"/>
          </p:cNvSpPr>
          <p:nvPr>
            <p:ph type="title"/>
          </p:nvPr>
        </p:nvSpPr>
        <p:spPr/>
        <p:txBody>
          <a:bodyPr/>
          <a:lstStyle/>
          <a:p>
            <a:r>
              <a:rPr lang="en-US" dirty="0"/>
              <a:t>People</a:t>
            </a:r>
          </a:p>
        </p:txBody>
      </p:sp>
      <p:pic>
        <p:nvPicPr>
          <p:cNvPr id="6" name="Picture Placeholder 5">
            <a:extLst>
              <a:ext uri="{FF2B5EF4-FFF2-40B4-BE49-F238E27FC236}">
                <a16:creationId xmlns:a16="http://schemas.microsoft.com/office/drawing/2014/main" id="{BC22EFE5-3CDF-C00A-D417-B9B2BB56258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854" r="7854"/>
          <a:stretch>
            <a:fillRect/>
          </a:stretch>
        </p:blipFill>
        <p:spPr/>
      </p:pic>
      <p:sp>
        <p:nvSpPr>
          <p:cNvPr id="4" name="Text Placeholder 3">
            <a:extLst>
              <a:ext uri="{FF2B5EF4-FFF2-40B4-BE49-F238E27FC236}">
                <a16:creationId xmlns:a16="http://schemas.microsoft.com/office/drawing/2014/main" id="{DA437815-DD41-35AE-752D-055211BA2820}"/>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938338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A1E4-D716-6A32-BF97-799A1013139D}"/>
              </a:ext>
            </a:extLst>
          </p:cNvPr>
          <p:cNvSpPr>
            <a:spLocks noGrp="1"/>
          </p:cNvSpPr>
          <p:nvPr>
            <p:ph type="title"/>
          </p:nvPr>
        </p:nvSpPr>
        <p:spPr/>
        <p:txBody>
          <a:bodyPr/>
          <a:lstStyle/>
          <a:p>
            <a:r>
              <a:rPr lang="en-US" dirty="0"/>
              <a:t>Process</a:t>
            </a:r>
          </a:p>
        </p:txBody>
      </p:sp>
      <p:pic>
        <p:nvPicPr>
          <p:cNvPr id="6" name="Picture Placeholder 5">
            <a:extLst>
              <a:ext uri="{FF2B5EF4-FFF2-40B4-BE49-F238E27FC236}">
                <a16:creationId xmlns:a16="http://schemas.microsoft.com/office/drawing/2014/main" id="{24141641-BA6F-7BF9-2A0F-C21233D8EB4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438" r="14438"/>
          <a:stretch>
            <a:fillRect/>
          </a:stretch>
        </p:blipFill>
        <p:spPr/>
      </p:pic>
      <p:sp>
        <p:nvSpPr>
          <p:cNvPr id="4" name="Text Placeholder 3">
            <a:extLst>
              <a:ext uri="{FF2B5EF4-FFF2-40B4-BE49-F238E27FC236}">
                <a16:creationId xmlns:a16="http://schemas.microsoft.com/office/drawing/2014/main" id="{059B734E-5553-7BC4-5BEE-6A42BC52B7E2}"/>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209571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D3F5-7AFD-B2C4-26B2-EFA2ACC29D9D}"/>
              </a:ext>
            </a:extLst>
          </p:cNvPr>
          <p:cNvSpPr>
            <a:spLocks noGrp="1"/>
          </p:cNvSpPr>
          <p:nvPr>
            <p:ph type="title"/>
          </p:nvPr>
        </p:nvSpPr>
        <p:spPr/>
        <p:txBody>
          <a:bodyPr/>
          <a:lstStyle/>
          <a:p>
            <a:r>
              <a:rPr lang="en-US" dirty="0"/>
              <a:t>Requirement</a:t>
            </a:r>
          </a:p>
        </p:txBody>
      </p:sp>
      <p:pic>
        <p:nvPicPr>
          <p:cNvPr id="6" name="Picture Placeholder 5">
            <a:extLst>
              <a:ext uri="{FF2B5EF4-FFF2-40B4-BE49-F238E27FC236}">
                <a16:creationId xmlns:a16="http://schemas.microsoft.com/office/drawing/2014/main" id="{767F7A34-E66F-C18E-8894-5537D133800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E38CAD38-8083-16AE-0136-DB9D9948D85A}"/>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248569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3A80-69C9-8A6A-60F3-2F7BA81BC9FE}"/>
              </a:ext>
            </a:extLst>
          </p:cNvPr>
          <p:cNvSpPr>
            <a:spLocks noGrp="1"/>
          </p:cNvSpPr>
          <p:nvPr>
            <p:ph type="title"/>
          </p:nvPr>
        </p:nvSpPr>
        <p:spPr/>
        <p:txBody>
          <a:bodyPr/>
          <a:lstStyle/>
          <a:p>
            <a:r>
              <a:rPr lang="en-US" dirty="0"/>
              <a:t>Service</a:t>
            </a:r>
          </a:p>
        </p:txBody>
      </p:sp>
      <p:pic>
        <p:nvPicPr>
          <p:cNvPr id="6" name="Picture Placeholder 5">
            <a:extLst>
              <a:ext uri="{FF2B5EF4-FFF2-40B4-BE49-F238E27FC236}">
                <a16:creationId xmlns:a16="http://schemas.microsoft.com/office/drawing/2014/main" id="{6715A210-601C-8F6D-B160-048D82F0FAF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9" r="7789"/>
          <a:stretch>
            <a:fillRect/>
          </a:stretch>
        </p:blipFill>
        <p:spPr/>
      </p:pic>
      <p:sp>
        <p:nvSpPr>
          <p:cNvPr id="4" name="Text Placeholder 3">
            <a:extLst>
              <a:ext uri="{FF2B5EF4-FFF2-40B4-BE49-F238E27FC236}">
                <a16:creationId xmlns:a16="http://schemas.microsoft.com/office/drawing/2014/main" id="{536F2C88-D8A0-C022-3A28-80F28DC01979}"/>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40562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9F7F-D83B-3208-1E93-DCAE7590919D}"/>
              </a:ext>
            </a:extLst>
          </p:cNvPr>
          <p:cNvSpPr>
            <a:spLocks noGrp="1"/>
          </p:cNvSpPr>
          <p:nvPr>
            <p:ph type="title"/>
          </p:nvPr>
        </p:nvSpPr>
        <p:spPr/>
        <p:txBody>
          <a:bodyPr/>
          <a:lstStyle/>
          <a:p>
            <a:r>
              <a:rPr lang="en-US" dirty="0"/>
              <a:t>Test Automation</a:t>
            </a:r>
          </a:p>
        </p:txBody>
      </p:sp>
      <p:pic>
        <p:nvPicPr>
          <p:cNvPr id="6" name="Picture Placeholder 5">
            <a:extLst>
              <a:ext uri="{FF2B5EF4-FFF2-40B4-BE49-F238E27FC236}">
                <a16:creationId xmlns:a16="http://schemas.microsoft.com/office/drawing/2014/main" id="{CCA8661D-21D4-FE62-FF0C-4590544C189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44" r="7744"/>
          <a:stretch>
            <a:fillRect/>
          </a:stretch>
        </p:blipFill>
        <p:spPr/>
      </p:pic>
      <p:sp>
        <p:nvSpPr>
          <p:cNvPr id="4" name="Text Placeholder 3">
            <a:extLst>
              <a:ext uri="{FF2B5EF4-FFF2-40B4-BE49-F238E27FC236}">
                <a16:creationId xmlns:a16="http://schemas.microsoft.com/office/drawing/2014/main" id="{3B082F89-93CD-3DC6-25E1-68704E323AA1}"/>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386916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6E8D-F633-7C23-2C2C-AD9A59F1C60B}"/>
              </a:ext>
            </a:extLst>
          </p:cNvPr>
          <p:cNvSpPr>
            <a:spLocks noGrp="1"/>
          </p:cNvSpPr>
          <p:nvPr>
            <p:ph type="title"/>
          </p:nvPr>
        </p:nvSpPr>
        <p:spPr/>
        <p:txBody>
          <a:bodyPr/>
          <a:lstStyle/>
          <a:p>
            <a:r>
              <a:rPr lang="en-US" dirty="0"/>
              <a:t>Test</a:t>
            </a:r>
          </a:p>
        </p:txBody>
      </p:sp>
      <p:pic>
        <p:nvPicPr>
          <p:cNvPr id="6" name="Picture Placeholder 5">
            <a:extLst>
              <a:ext uri="{FF2B5EF4-FFF2-40B4-BE49-F238E27FC236}">
                <a16:creationId xmlns:a16="http://schemas.microsoft.com/office/drawing/2014/main" id="{D9C26051-CB77-0C82-5CE2-31BC5E7777F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39" r="7739"/>
          <a:stretch>
            <a:fillRect/>
          </a:stretch>
        </p:blipFill>
        <p:spPr/>
      </p:pic>
      <p:sp>
        <p:nvSpPr>
          <p:cNvPr id="4" name="Text Placeholder 3">
            <a:extLst>
              <a:ext uri="{FF2B5EF4-FFF2-40B4-BE49-F238E27FC236}">
                <a16:creationId xmlns:a16="http://schemas.microsoft.com/office/drawing/2014/main" id="{D9496A91-CB4E-1261-D527-5AFCC3B597AD}"/>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90226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01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304640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5100374" y="4191000"/>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11064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85524" y="4191000"/>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524314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3816597" y="4191000"/>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3050038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474182" y="4191000"/>
            <a:ext cx="32436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Refactored</a:t>
            </a:r>
          </a:p>
        </p:txBody>
      </p:sp>
    </p:spTree>
    <p:extLst>
      <p:ext uri="{BB962C8B-B14F-4D97-AF65-F5344CB8AC3E}">
        <p14:creationId xmlns:p14="http://schemas.microsoft.com/office/powerpoint/2010/main" val="26532174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362775" y="4191000"/>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497927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6" name="Rectangle 5">
            <a:extLst>
              <a:ext uri="{FF2B5EF4-FFF2-40B4-BE49-F238E27FC236}">
                <a16:creationId xmlns:a16="http://schemas.microsoft.com/office/drawing/2014/main" id="{4B7DF9E1-6881-949F-522A-0D510BC3A8DF}"/>
              </a:ext>
            </a:extLst>
          </p:cNvPr>
          <p:cNvSpPr/>
          <p:nvPr/>
        </p:nvSpPr>
        <p:spPr>
          <a:xfrm>
            <a:off x="4673764" y="4191000"/>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6937657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61732" y="4191000"/>
            <a:ext cx="116685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Have other teams built similar solutions?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536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93771" y="4191000"/>
            <a:ext cx="1160452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there inconsistent user experiences?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7458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963088" y="4191000"/>
            <a:ext cx="8265917"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solutions using the same</a:t>
            </a:r>
          </a:p>
          <a:p>
            <a:pPr algn="ctr"/>
            <a:r>
              <a:rPr lang="en-US" sz="5400" dirty="0">
                <a:ln w="0"/>
                <a:effectLst>
                  <a:outerShdw blurRad="38100" dist="19050" dir="2700000" algn="tl" rotWithShape="0">
                    <a:schemeClr val="dk1">
                      <a:alpha val="40000"/>
                    </a:schemeClr>
                  </a:outerShdw>
                </a:effectLst>
              </a:rPr>
              <a:t> reusable frameworks?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4043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5D96-E64D-E4A8-3BF3-1420C722F8E5}"/>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6A7C7170-64BB-9E06-0F3C-286092AFF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751" y="0"/>
            <a:ext cx="5141249" cy="6858000"/>
          </a:xfrm>
          <a:prstGeom prst="rect">
            <a:avLst/>
          </a:prstGeom>
        </p:spPr>
      </p:pic>
      <p:sp>
        <p:nvSpPr>
          <p:cNvPr id="4" name="Content Placeholder 2">
            <a:extLst>
              <a:ext uri="{FF2B5EF4-FFF2-40B4-BE49-F238E27FC236}">
                <a16:creationId xmlns:a16="http://schemas.microsoft.com/office/drawing/2014/main" id="{AF20F3B0-D5AF-EE4F-F8CF-A05D545CF91F}"/>
              </a:ext>
            </a:extLst>
          </p:cNvPr>
          <p:cNvSpPr txBox="1">
            <a:spLocks/>
          </p:cNvSpPr>
          <p:nvPr/>
        </p:nvSpPr>
        <p:spPr>
          <a:xfrm>
            <a:off x="765175" y="1638152"/>
            <a:ext cx="6177967" cy="3596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chemeClr val="tx1"/>
                </a:solidFill>
              </a:rPr>
              <a:t>chadgreen@chadgreen.com</a:t>
            </a:r>
          </a:p>
          <a:p>
            <a:pPr marL="0" indent="0">
              <a:buFont typeface="Arial" panose="020B0604020202020204" pitchFamily="34" charset="0"/>
              <a:buNone/>
            </a:pPr>
            <a:r>
              <a:rPr lang="en-US" sz="4000" dirty="0">
                <a:solidFill>
                  <a:schemeClr val="tx1"/>
                </a:solidFill>
              </a:rPr>
              <a:t>TaleLearnCode</a:t>
            </a:r>
          </a:p>
          <a:p>
            <a:pPr marL="0" indent="0">
              <a:buFont typeface="Arial" panose="020B0604020202020204" pitchFamily="34" charset="0"/>
              <a:buNone/>
            </a:pPr>
            <a:r>
              <a:rPr lang="en-US" sz="4000" dirty="0">
                <a:solidFill>
                  <a:schemeClr val="tx1"/>
                </a:solidFill>
              </a:rPr>
              <a:t>ChadGreen.com</a:t>
            </a:r>
          </a:p>
          <a:p>
            <a:pPr marL="0" indent="0">
              <a:buFont typeface="Arial" panose="020B0604020202020204" pitchFamily="34" charset="0"/>
              <a:buNone/>
            </a:pPr>
            <a:r>
              <a:rPr lang="en-US" sz="4000" dirty="0" err="1">
                <a:solidFill>
                  <a:schemeClr val="tx1"/>
                </a:solidFill>
              </a:rPr>
              <a:t>ChadGreen</a:t>
            </a:r>
            <a:r>
              <a:rPr lang="en-US" sz="4000" dirty="0">
                <a:solidFill>
                  <a:schemeClr val="tx1"/>
                </a:solidFill>
              </a:rPr>
              <a:t> &amp; TaleLearnCode</a:t>
            </a:r>
          </a:p>
          <a:p>
            <a:pPr marL="0" indent="0">
              <a:buFont typeface="Arial" panose="020B0604020202020204" pitchFamily="34" charset="0"/>
              <a:buNone/>
            </a:pPr>
            <a:r>
              <a:rPr lang="en-US" sz="4000" dirty="0" err="1">
                <a:solidFill>
                  <a:schemeClr val="tx1"/>
                </a:solidFill>
              </a:rPr>
              <a:t>ChadwickEGreen</a:t>
            </a:r>
            <a:endParaRPr lang="en-US" sz="4000" dirty="0">
              <a:solidFill>
                <a:schemeClr val="tx1"/>
              </a:solidFill>
            </a:endParaRPr>
          </a:p>
        </p:txBody>
      </p:sp>
      <p:pic>
        <p:nvPicPr>
          <p:cNvPr id="5" name="Picture 4">
            <a:extLst>
              <a:ext uri="{FF2B5EF4-FFF2-40B4-BE49-F238E27FC236}">
                <a16:creationId xmlns:a16="http://schemas.microsoft.com/office/drawing/2014/main" id="{E5C1743B-B6EA-03F1-7BFA-F671FF9B0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97" y="1776928"/>
            <a:ext cx="489978" cy="450483"/>
          </a:xfrm>
          <a:prstGeom prst="rect">
            <a:avLst/>
          </a:prstGeom>
        </p:spPr>
      </p:pic>
      <p:pic>
        <p:nvPicPr>
          <p:cNvPr id="6" name="Picture 5">
            <a:extLst>
              <a:ext uri="{FF2B5EF4-FFF2-40B4-BE49-F238E27FC236}">
                <a16:creationId xmlns:a16="http://schemas.microsoft.com/office/drawing/2014/main" id="{3E3D2C59-52CF-32E4-D4B8-5C9E5D90F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6" y="2435063"/>
            <a:ext cx="480742" cy="480742"/>
          </a:xfrm>
          <a:prstGeom prst="rect">
            <a:avLst/>
          </a:prstGeom>
        </p:spPr>
      </p:pic>
      <p:pic>
        <p:nvPicPr>
          <p:cNvPr id="7" name="Picture 6">
            <a:extLst>
              <a:ext uri="{FF2B5EF4-FFF2-40B4-BE49-F238E27FC236}">
                <a16:creationId xmlns:a16="http://schemas.microsoft.com/office/drawing/2014/main" id="{57F55530-08AA-FD40-82D6-89F0EA76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86" y="3011339"/>
            <a:ext cx="489978" cy="489978"/>
          </a:xfrm>
          <a:prstGeom prst="rect">
            <a:avLst/>
          </a:prstGeom>
          <a:ln>
            <a:noFill/>
          </a:ln>
        </p:spPr>
      </p:pic>
      <p:pic>
        <p:nvPicPr>
          <p:cNvPr id="8" name="Picture 7">
            <a:extLst>
              <a:ext uri="{FF2B5EF4-FFF2-40B4-BE49-F238E27FC236}">
                <a16:creationId xmlns:a16="http://schemas.microsoft.com/office/drawing/2014/main" id="{0D755934-4D8E-0604-3D15-F16DF88897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786" y="3727672"/>
            <a:ext cx="480742" cy="480742"/>
          </a:xfrm>
          <a:prstGeom prst="rect">
            <a:avLst/>
          </a:prstGeom>
        </p:spPr>
      </p:pic>
      <p:pic>
        <p:nvPicPr>
          <p:cNvPr id="9" name="Picture 8">
            <a:extLst>
              <a:ext uri="{FF2B5EF4-FFF2-40B4-BE49-F238E27FC236}">
                <a16:creationId xmlns:a16="http://schemas.microsoft.com/office/drawing/2014/main" id="{E2BA0A5B-866D-05DD-571F-C0F2D7D44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711" y="4365792"/>
            <a:ext cx="445655" cy="445655"/>
          </a:xfrm>
          <a:prstGeom prst="rect">
            <a:avLst/>
          </a:prstGeom>
        </p:spPr>
      </p:pic>
      <p:pic>
        <p:nvPicPr>
          <p:cNvPr id="10" name="Picture 9">
            <a:extLst>
              <a:ext uri="{FF2B5EF4-FFF2-40B4-BE49-F238E27FC236}">
                <a16:creationId xmlns:a16="http://schemas.microsoft.com/office/drawing/2014/main" id="{78553B61-335D-9A39-CF96-A28C3A1C5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151" y="5171221"/>
            <a:ext cx="2289053" cy="923546"/>
          </a:xfrm>
          <a:prstGeom prst="rect">
            <a:avLst/>
          </a:prstGeom>
        </p:spPr>
      </p:pic>
      <p:pic>
        <p:nvPicPr>
          <p:cNvPr id="11" name="Picture 10">
            <a:extLst>
              <a:ext uri="{FF2B5EF4-FFF2-40B4-BE49-F238E27FC236}">
                <a16:creationId xmlns:a16="http://schemas.microsoft.com/office/drawing/2014/main" id="{83D8B255-2A4D-DEDA-23C5-37F5BFEBD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013" y="4990691"/>
            <a:ext cx="1223937" cy="1223937"/>
          </a:xfrm>
          <a:prstGeom prst="rect">
            <a:avLst/>
          </a:prstGeom>
        </p:spPr>
      </p:pic>
    </p:spTree>
    <p:extLst>
      <p:ext uri="{BB962C8B-B14F-4D97-AF65-F5344CB8AC3E}">
        <p14:creationId xmlns:p14="http://schemas.microsoft.com/office/powerpoint/2010/main" val="22315002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181019" y="4191000"/>
            <a:ext cx="983006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best practices being followed?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97076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1263234" y="4191000"/>
            <a:ext cx="96656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deployments taking too long?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4906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6" name="Rectangle 5">
            <a:extLst>
              <a:ext uri="{FF2B5EF4-FFF2-40B4-BE49-F238E27FC236}">
                <a16:creationId xmlns:a16="http://schemas.microsoft.com/office/drawing/2014/main" id="{4D914C15-CCB7-4850-AA34-F8E8D5C59A7B}"/>
              </a:ext>
            </a:extLst>
          </p:cNvPr>
          <p:cNvSpPr/>
          <p:nvPr/>
        </p:nvSpPr>
        <p:spPr>
          <a:xfrm>
            <a:off x="2205791" y="4191000"/>
            <a:ext cx="7780592"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Are limits being exceeded,</a:t>
            </a:r>
          </a:p>
          <a:p>
            <a:pPr algn="ctr"/>
            <a:r>
              <a:rPr lang="en-US" sz="5400" dirty="0">
                <a:ln w="0"/>
                <a:effectLst>
                  <a:outerShdw blurRad="38100" dist="19050" dir="2700000" algn="tl" rotWithShape="0">
                    <a:schemeClr val="dk1">
                      <a:alpha val="40000"/>
                    </a:schemeClr>
                  </a:outerShdw>
                </a:effectLst>
              </a:rPr>
              <a:t> or are users seeing errors?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8747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3981509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4D80-E4A0-3CB7-1D89-33A610A5FF04}"/>
              </a:ext>
            </a:extLst>
          </p:cNvPr>
          <p:cNvSpPr>
            <a:spLocks noGrp="1"/>
          </p:cNvSpPr>
          <p:nvPr>
            <p:ph type="title"/>
          </p:nvPr>
        </p:nvSpPr>
        <p:spPr/>
        <p:txBody>
          <a:bodyPr/>
          <a:lstStyle/>
          <a:p>
            <a:r>
              <a:rPr lang="en-US" dirty="0"/>
              <a:t>Technical Debt Identification</a:t>
            </a:r>
          </a:p>
        </p:txBody>
      </p:sp>
      <p:sp>
        <p:nvSpPr>
          <p:cNvPr id="3" name="Rectangle: Rounded Corners 2">
            <a:extLst>
              <a:ext uri="{FF2B5EF4-FFF2-40B4-BE49-F238E27FC236}">
                <a16:creationId xmlns:a16="http://schemas.microsoft.com/office/drawing/2014/main" id="{666A25EC-23A7-6609-6D3D-A4DC66272F8A}"/>
              </a:ext>
            </a:extLst>
          </p:cNvPr>
          <p:cNvSpPr/>
          <p:nvPr/>
        </p:nvSpPr>
        <p:spPr>
          <a:xfrm>
            <a:off x="13779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Code Quality</a:t>
            </a:r>
          </a:p>
        </p:txBody>
      </p:sp>
      <p:sp>
        <p:nvSpPr>
          <p:cNvPr id="4" name="Rectangle: Rounded Corners 3">
            <a:extLst>
              <a:ext uri="{FF2B5EF4-FFF2-40B4-BE49-F238E27FC236}">
                <a16:creationId xmlns:a16="http://schemas.microsoft.com/office/drawing/2014/main" id="{8717663A-8358-28D9-8949-C0826DAF410B}"/>
              </a:ext>
            </a:extLst>
          </p:cNvPr>
          <p:cNvSpPr/>
          <p:nvPr/>
        </p:nvSpPr>
        <p:spPr>
          <a:xfrm>
            <a:off x="6877050" y="19827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Technical Deficiencies</a:t>
            </a:r>
          </a:p>
        </p:txBody>
      </p:sp>
      <p:sp>
        <p:nvSpPr>
          <p:cNvPr id="5" name="Rectangle: Rounded Corners 4">
            <a:extLst>
              <a:ext uri="{FF2B5EF4-FFF2-40B4-BE49-F238E27FC236}">
                <a16:creationId xmlns:a16="http://schemas.microsoft.com/office/drawing/2014/main" id="{6A32D9B3-317B-7E10-376E-B477F8FC4005}"/>
              </a:ext>
            </a:extLst>
          </p:cNvPr>
          <p:cNvSpPr/>
          <p:nvPr/>
        </p:nvSpPr>
        <p:spPr>
          <a:xfrm>
            <a:off x="4127500" y="4154488"/>
            <a:ext cx="3937000" cy="15097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b="1" dirty="0"/>
              <a:t>Business Misalignment</a:t>
            </a:r>
          </a:p>
        </p:txBody>
      </p:sp>
    </p:spTree>
    <p:extLst>
      <p:ext uri="{BB962C8B-B14F-4D97-AF65-F5344CB8AC3E}">
        <p14:creationId xmlns:p14="http://schemas.microsoft.com/office/powerpoint/2010/main" val="42010530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Reviews</a:t>
            </a:r>
          </a:p>
        </p:txBody>
      </p:sp>
      <p:pic>
        <p:nvPicPr>
          <p:cNvPr id="6" name="Picture Placeholder 5">
            <a:extLst>
              <a:ext uri="{FF2B5EF4-FFF2-40B4-BE49-F238E27FC236}">
                <a16:creationId xmlns:a16="http://schemas.microsoft.com/office/drawing/2014/main" id="{BF27C9A3-AA81-2584-8D03-2CC6980F08E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96276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Pull Requests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t="14112" b="14112"/>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601375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Sprint Review</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91" r="7791"/>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59042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Stand Up</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688" r="7688"/>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1940581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Coding</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7717" r="7717"/>
          <a:stretch/>
        </p:blipFill>
        <p:spPr>
          <a:xfrm>
            <a:off x="5183188" y="987425"/>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45567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E900-967F-E3EE-B68F-90331FF2F3F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C3ECEB3-13C9-F5BB-8E2E-67781107C509}"/>
              </a:ext>
            </a:extLst>
          </p:cNvPr>
          <p:cNvSpPr>
            <a:spLocks noGrp="1"/>
          </p:cNvSpPr>
          <p:nvPr>
            <p:ph idx="1"/>
          </p:nvPr>
        </p:nvSpPr>
        <p:spPr/>
        <p:txBody>
          <a:bodyPr>
            <a:normAutofit/>
          </a:bodyPr>
          <a:lstStyle/>
          <a:p>
            <a:r>
              <a:rPr lang="en-US" sz="4000" dirty="0"/>
              <a:t>What is Technical Debt</a:t>
            </a:r>
          </a:p>
          <a:p>
            <a:r>
              <a:rPr lang="en-US" sz="4000" dirty="0"/>
              <a:t>Pros and Cons of Technical Debt</a:t>
            </a:r>
          </a:p>
          <a:p>
            <a:r>
              <a:rPr lang="en-US" sz="4000" dirty="0"/>
              <a:t>What Causes Technical Debt</a:t>
            </a:r>
          </a:p>
          <a:p>
            <a:r>
              <a:rPr lang="en-US" sz="4000" dirty="0"/>
              <a:t>Types of Technical Debt</a:t>
            </a:r>
          </a:p>
          <a:p>
            <a:r>
              <a:rPr lang="en-US" sz="4000" dirty="0"/>
              <a:t>Technical Debt Identification</a:t>
            </a:r>
          </a:p>
          <a:p>
            <a:r>
              <a:rPr lang="en-US" sz="4000" dirty="0"/>
              <a:t>Tracking Technical Debt</a:t>
            </a:r>
          </a:p>
        </p:txBody>
      </p:sp>
    </p:spTree>
    <p:extLst>
      <p:ext uri="{BB962C8B-B14F-4D97-AF65-F5344CB8AC3E}">
        <p14:creationId xmlns:p14="http://schemas.microsoft.com/office/powerpoint/2010/main" val="327068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EA0BEE-5220-369A-3912-DF8AE00443D4}"/>
              </a:ext>
            </a:extLst>
          </p:cNvPr>
          <p:cNvSpPr txBox="1"/>
          <p:nvPr/>
        </p:nvSpPr>
        <p:spPr>
          <a:xfrm>
            <a:off x="2938725" y="356298"/>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3" name="TextBox 2">
            <a:extLst>
              <a:ext uri="{FF2B5EF4-FFF2-40B4-BE49-F238E27FC236}">
                <a16:creationId xmlns:a16="http://schemas.microsoft.com/office/drawing/2014/main" id="{374B73AF-7A01-7BC6-6152-807298CBB6FE}"/>
              </a:ext>
            </a:extLst>
          </p:cNvPr>
          <p:cNvSpPr txBox="1"/>
          <p:nvPr/>
        </p:nvSpPr>
        <p:spPr>
          <a:xfrm>
            <a:off x="2281782" y="1254372"/>
            <a:ext cx="7083606" cy="1200329"/>
          </a:xfrm>
          <a:prstGeom prst="rect">
            <a:avLst/>
          </a:prstGeom>
          <a:noFill/>
        </p:spPr>
        <p:txBody>
          <a:bodyPr wrap="none" rtlCol="0">
            <a:spAutoFit/>
          </a:bodyPr>
          <a:lstStyle/>
          <a:p>
            <a:r>
              <a:rPr lang="en-US" sz="3200" dirty="0"/>
              <a:t>Not only working software,</a:t>
            </a:r>
          </a:p>
          <a:p>
            <a:r>
              <a:rPr lang="en-US" sz="3200" dirty="0"/>
              <a:t>	but also </a:t>
            </a:r>
            <a:r>
              <a:rPr lang="en-US" sz="4000" b="1" dirty="0"/>
              <a:t>well-crafted software</a:t>
            </a:r>
            <a:endParaRPr lang="en-US" sz="3200" b="1" dirty="0"/>
          </a:p>
        </p:txBody>
      </p:sp>
      <p:sp>
        <p:nvSpPr>
          <p:cNvPr id="4" name="TextBox 3">
            <a:extLst>
              <a:ext uri="{FF2B5EF4-FFF2-40B4-BE49-F238E27FC236}">
                <a16:creationId xmlns:a16="http://schemas.microsoft.com/office/drawing/2014/main" id="{2BBE1D62-105B-DF94-A0D3-7E031918688F}"/>
              </a:ext>
            </a:extLst>
          </p:cNvPr>
          <p:cNvSpPr txBox="1"/>
          <p:nvPr/>
        </p:nvSpPr>
        <p:spPr>
          <a:xfrm>
            <a:off x="2281782" y="2475132"/>
            <a:ext cx="7017947" cy="1200329"/>
          </a:xfrm>
          <a:prstGeom prst="rect">
            <a:avLst/>
          </a:prstGeom>
          <a:noFill/>
        </p:spPr>
        <p:txBody>
          <a:bodyPr wrap="none" rtlCol="0">
            <a:spAutoFit/>
          </a:bodyPr>
          <a:lstStyle/>
          <a:p>
            <a:r>
              <a:rPr lang="en-US" sz="3200" dirty="0"/>
              <a:t>Not only responding to change</a:t>
            </a:r>
          </a:p>
          <a:p>
            <a:r>
              <a:rPr lang="en-US" sz="3200" dirty="0"/>
              <a:t>	but also </a:t>
            </a:r>
            <a:r>
              <a:rPr lang="en-US" sz="4000" b="1" dirty="0"/>
              <a:t>steadily adding value</a:t>
            </a:r>
            <a:endParaRPr lang="en-US" sz="3200" b="1" dirty="0"/>
          </a:p>
        </p:txBody>
      </p:sp>
      <p:sp>
        <p:nvSpPr>
          <p:cNvPr id="5" name="TextBox 4">
            <a:extLst>
              <a:ext uri="{FF2B5EF4-FFF2-40B4-BE49-F238E27FC236}">
                <a16:creationId xmlns:a16="http://schemas.microsoft.com/office/drawing/2014/main" id="{757B3323-C2E7-726A-B198-FFF2D2AE32A3}"/>
              </a:ext>
            </a:extLst>
          </p:cNvPr>
          <p:cNvSpPr txBox="1"/>
          <p:nvPr/>
        </p:nvSpPr>
        <p:spPr>
          <a:xfrm>
            <a:off x="2239166" y="3695892"/>
            <a:ext cx="8803820" cy="1200329"/>
          </a:xfrm>
          <a:prstGeom prst="rect">
            <a:avLst/>
          </a:prstGeom>
          <a:noFill/>
        </p:spPr>
        <p:txBody>
          <a:bodyPr wrap="none" rtlCol="0">
            <a:spAutoFit/>
          </a:bodyPr>
          <a:lstStyle/>
          <a:p>
            <a:r>
              <a:rPr lang="en-US" sz="3200" dirty="0"/>
              <a:t>Not only individuals and interactions</a:t>
            </a:r>
          </a:p>
          <a:p>
            <a:r>
              <a:rPr lang="en-US" sz="3200" dirty="0"/>
              <a:t>	but also </a:t>
            </a:r>
            <a:r>
              <a:rPr lang="en-US" sz="4000" b="1" dirty="0"/>
              <a:t>a community of professionals</a:t>
            </a:r>
            <a:endParaRPr lang="en-US" sz="3200" b="1" dirty="0"/>
          </a:p>
        </p:txBody>
      </p:sp>
      <p:sp>
        <p:nvSpPr>
          <p:cNvPr id="6" name="TextBox 5">
            <a:extLst>
              <a:ext uri="{FF2B5EF4-FFF2-40B4-BE49-F238E27FC236}">
                <a16:creationId xmlns:a16="http://schemas.microsoft.com/office/drawing/2014/main" id="{54515F83-7B2F-1D50-83B4-CC5FFDFD7DE0}"/>
              </a:ext>
            </a:extLst>
          </p:cNvPr>
          <p:cNvSpPr txBox="1"/>
          <p:nvPr/>
        </p:nvSpPr>
        <p:spPr>
          <a:xfrm>
            <a:off x="2281782" y="4916652"/>
            <a:ext cx="7628435" cy="1200329"/>
          </a:xfrm>
          <a:prstGeom prst="rect">
            <a:avLst/>
          </a:prstGeom>
          <a:noFill/>
        </p:spPr>
        <p:txBody>
          <a:bodyPr wrap="none" rtlCol="0">
            <a:spAutoFit/>
          </a:bodyPr>
          <a:lstStyle/>
          <a:p>
            <a:r>
              <a:rPr lang="en-US" sz="3200" dirty="0"/>
              <a:t>Not only customer collaboration</a:t>
            </a:r>
          </a:p>
          <a:p>
            <a:r>
              <a:rPr lang="en-US" sz="3200" dirty="0"/>
              <a:t>	but also </a:t>
            </a:r>
            <a:r>
              <a:rPr lang="en-US" sz="4000" b="1" dirty="0"/>
              <a:t>productive partnerships</a:t>
            </a:r>
            <a:endParaRPr lang="en-US" sz="3200" b="1" dirty="0"/>
          </a:p>
        </p:txBody>
      </p:sp>
    </p:spTree>
    <p:extLst>
      <p:ext uri="{BB962C8B-B14F-4D97-AF65-F5344CB8AC3E}">
        <p14:creationId xmlns:p14="http://schemas.microsoft.com/office/powerpoint/2010/main" val="16664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3"/>
                                        </p:tgtEl>
                                        <p:attrNameLst>
                                          <p:attrName>style.color</p:attrName>
                                        </p:attrNameLst>
                                      </p:cBhvr>
                                      <p:to>
                                        <p:clrVal>
                                          <a:srgbClr val="B2B2B2"/>
                                        </p:clrVal>
                                      </p:to>
                                    </p:set>
                                  </p:childTnLst>
                                </p:cTn>
                              </p:par>
                              <p:par>
                                <p:cTn id="7" presetID="3" presetClass="emph" presetSubtype="1" grpId="0" nodeType="withEffect">
                                  <p:stCondLst>
                                    <p:cond delay="0"/>
                                  </p:stCondLst>
                                  <p:childTnLst>
                                    <p:set>
                                      <p:cBhvr override="childStyle">
                                        <p:cTn id="8" dur="indefinite"/>
                                        <p:tgtEl>
                                          <p:spTgt spid="5"/>
                                        </p:tgtEl>
                                        <p:attrNameLst>
                                          <p:attrName>style.color</p:attrName>
                                        </p:attrNameLst>
                                      </p:cBhvr>
                                      <p:to>
                                        <p:clrVal>
                                          <a:srgbClr val="B2B2B2"/>
                                        </p:clrVal>
                                      </p:to>
                                    </p:set>
                                  </p:childTnLst>
                                </p:cTn>
                              </p:par>
                              <p:par>
                                <p:cTn id="9" presetID="3" presetClass="emph" presetSubtype="1" grpId="0" nodeType="withEffect">
                                  <p:stCondLst>
                                    <p:cond delay="0"/>
                                  </p:stCondLst>
                                  <p:childTnLst>
                                    <p:set>
                                      <p:cBhvr override="childStyle">
                                        <p:cTn id="10" dur="indefinite"/>
                                        <p:tgtEl>
                                          <p:spTgt spid="6"/>
                                        </p:tgtEl>
                                        <p:attrNameLst>
                                          <p:attrName>style.color</p:attrName>
                                        </p:attrNameLst>
                                      </p:cBhvr>
                                      <p:to>
                                        <p:clrVal>
                                          <a:srgbClr val="B2B2B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A6B0-485C-05FB-E9DA-0B00026192B9}"/>
              </a:ext>
            </a:extLst>
          </p:cNvPr>
          <p:cNvSpPr>
            <a:spLocks noGrp="1"/>
          </p:cNvSpPr>
          <p:nvPr>
            <p:ph type="title"/>
          </p:nvPr>
        </p:nvSpPr>
        <p:spPr/>
        <p:txBody>
          <a:bodyPr/>
          <a:lstStyle/>
          <a:p>
            <a:r>
              <a:rPr lang="en-US" dirty="0"/>
              <a:t>Code Analysis Tools</a:t>
            </a:r>
          </a:p>
        </p:txBody>
      </p:sp>
      <p:pic>
        <p:nvPicPr>
          <p:cNvPr id="6" name="Picture Placeholder 5">
            <a:extLst>
              <a:ext uri="{FF2B5EF4-FFF2-40B4-BE49-F238E27FC236}">
                <a16:creationId xmlns:a16="http://schemas.microsoft.com/office/drawing/2014/main" id="{BF27C9A3-AA81-2584-8D03-2CC6980F08EF}"/>
              </a:ext>
            </a:extLst>
          </p:cNvPr>
          <p:cNvPicPr>
            <a:picLocks noGrp="1"/>
          </p:cNvPicPr>
          <p:nvPr>
            <p:ph type="pic" idx="1"/>
          </p:nvPr>
        </p:nvPicPr>
        <p:blipFill>
          <a:blip r:embed="rId2">
            <a:extLst>
              <a:ext uri="{28A0092B-C50C-407E-A947-70E740481C1C}">
                <a14:useLocalDpi xmlns:a14="http://schemas.microsoft.com/office/drawing/2010/main" val="0"/>
              </a:ext>
            </a:extLst>
          </a:blip>
          <a:srcRect l="4720" r="4720"/>
          <a:stretch/>
        </p:blipFill>
        <p:spPr>
          <a:xfrm>
            <a:off x="5180012" y="995363"/>
            <a:ext cx="6172200" cy="4873625"/>
          </a:xfrm>
        </p:spPr>
      </p:pic>
      <p:sp>
        <p:nvSpPr>
          <p:cNvPr id="4" name="Text Placeholder 3">
            <a:extLst>
              <a:ext uri="{FF2B5EF4-FFF2-40B4-BE49-F238E27FC236}">
                <a16:creationId xmlns:a16="http://schemas.microsoft.com/office/drawing/2014/main" id="{44D78FBC-8485-00C3-D9F7-74AD64BB9EC9}"/>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5096151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4B6-3A00-D207-0AF9-934F85ACF557}"/>
              </a:ext>
            </a:extLst>
          </p:cNvPr>
          <p:cNvSpPr>
            <a:spLocks noGrp="1"/>
          </p:cNvSpPr>
          <p:nvPr>
            <p:ph type="title"/>
          </p:nvPr>
        </p:nvSpPr>
        <p:spPr/>
        <p:txBody>
          <a:bodyPr/>
          <a:lstStyle/>
          <a:p>
            <a:r>
              <a:rPr lang="en-US" dirty="0"/>
              <a:t>Often hidden in plain sight</a:t>
            </a:r>
          </a:p>
        </p:txBody>
      </p:sp>
      <p:pic>
        <p:nvPicPr>
          <p:cNvPr id="6" name="Content Placeholder 5">
            <a:extLst>
              <a:ext uri="{FF2B5EF4-FFF2-40B4-BE49-F238E27FC236}">
                <a16:creationId xmlns:a16="http://schemas.microsoft.com/office/drawing/2014/main" id="{F86FA1A0-EE43-65D3-81DB-1509BE02B8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75152"/>
            <a:ext cx="6172200" cy="4098171"/>
          </a:xfrm>
        </p:spPr>
      </p:pic>
      <p:sp>
        <p:nvSpPr>
          <p:cNvPr id="4" name="Text Placeholder 3">
            <a:extLst>
              <a:ext uri="{FF2B5EF4-FFF2-40B4-BE49-F238E27FC236}">
                <a16:creationId xmlns:a16="http://schemas.microsoft.com/office/drawing/2014/main" id="{622AEBD4-F62F-440D-847C-DE63EEEBDC8A}"/>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33194901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p:txBody>
      </p:sp>
    </p:spTree>
    <p:extLst>
      <p:ext uri="{BB962C8B-B14F-4D97-AF65-F5344CB8AC3E}">
        <p14:creationId xmlns:p14="http://schemas.microsoft.com/office/powerpoint/2010/main" val="5553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5CDF-5C79-E89A-2FB5-B2D06754761A}"/>
              </a:ext>
            </a:extLst>
          </p:cNvPr>
          <p:cNvSpPr>
            <a:spLocks noGrp="1"/>
          </p:cNvSpPr>
          <p:nvPr>
            <p:ph type="title"/>
          </p:nvPr>
        </p:nvSpPr>
        <p:spPr/>
        <p:txBody>
          <a:bodyPr/>
          <a:lstStyle/>
          <a:p>
            <a:r>
              <a:rPr lang="en-US" dirty="0"/>
              <a:t>Recording Technical Debt</a:t>
            </a:r>
          </a:p>
        </p:txBody>
      </p:sp>
      <p:pic>
        <p:nvPicPr>
          <p:cNvPr id="6" name="Content Placeholder 5">
            <a:extLst>
              <a:ext uri="{FF2B5EF4-FFF2-40B4-BE49-F238E27FC236}">
                <a16:creationId xmlns:a16="http://schemas.microsoft.com/office/drawing/2014/main" id="{FD2D0761-3447-FC3F-E784-E7708166B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688306"/>
            <a:ext cx="6172200" cy="3471862"/>
          </a:xfrm>
        </p:spPr>
      </p:pic>
      <p:sp>
        <p:nvSpPr>
          <p:cNvPr id="4" name="Text Placeholder 3">
            <a:extLst>
              <a:ext uri="{FF2B5EF4-FFF2-40B4-BE49-F238E27FC236}">
                <a16:creationId xmlns:a16="http://schemas.microsoft.com/office/drawing/2014/main" id="{8EA0504B-C61D-743A-942A-264241C64CA8}"/>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sz="2800" dirty="0"/>
              <a:t>User Story</a:t>
            </a:r>
          </a:p>
          <a:p>
            <a:pPr marL="457200" indent="-457200">
              <a:buFont typeface="Arial" panose="020B0604020202020204" pitchFamily="34" charset="0"/>
              <a:buChar char="•"/>
            </a:pPr>
            <a:r>
              <a:rPr lang="en-US" sz="2800" dirty="0"/>
              <a:t>Product Backlog Item</a:t>
            </a:r>
          </a:p>
          <a:p>
            <a:pPr marL="457200" indent="-457200">
              <a:buFont typeface="Arial" panose="020B0604020202020204" pitchFamily="34" charset="0"/>
              <a:buChar char="•"/>
            </a:pPr>
            <a:r>
              <a:rPr lang="en-US" sz="2800" dirty="0"/>
              <a:t>Requirement</a:t>
            </a:r>
          </a:p>
          <a:p>
            <a:pPr marL="457200" indent="-457200">
              <a:buFont typeface="Arial" panose="020B0604020202020204" pitchFamily="34" charset="0"/>
              <a:buChar char="•"/>
            </a:pPr>
            <a:r>
              <a:rPr lang="en-US" sz="2800" dirty="0"/>
              <a:t>Issue</a:t>
            </a:r>
          </a:p>
          <a:p>
            <a:pPr marL="457200" indent="-457200">
              <a:buFont typeface="Arial" panose="020B0604020202020204" pitchFamily="34" charset="0"/>
              <a:buChar char="•"/>
            </a:pPr>
            <a:r>
              <a:rPr lang="en-US" sz="2800" dirty="0"/>
              <a:t>Bug</a:t>
            </a:r>
          </a:p>
        </p:txBody>
      </p:sp>
      <p:pic>
        <p:nvPicPr>
          <p:cNvPr id="5" name="Content Placeholder 5">
            <a:extLst>
              <a:ext uri="{FF2B5EF4-FFF2-40B4-BE49-F238E27FC236}">
                <a16:creationId xmlns:a16="http://schemas.microsoft.com/office/drawing/2014/main" id="{99007E50-DECF-28A7-6995-18F2FA65B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8" y="1212364"/>
            <a:ext cx="6172200" cy="4423747"/>
          </a:xfrm>
          <a:prstGeom prst="rect">
            <a:avLst/>
          </a:prstGeom>
        </p:spPr>
      </p:pic>
      <p:cxnSp>
        <p:nvCxnSpPr>
          <p:cNvPr id="7" name="Straight Connector 6">
            <a:extLst>
              <a:ext uri="{FF2B5EF4-FFF2-40B4-BE49-F238E27FC236}">
                <a16:creationId xmlns:a16="http://schemas.microsoft.com/office/drawing/2014/main" id="{530C7CC4-533F-C00E-59ED-08978DB49CD0}"/>
              </a:ext>
            </a:extLst>
          </p:cNvPr>
          <p:cNvCxnSpPr/>
          <p:nvPr/>
        </p:nvCxnSpPr>
        <p:spPr>
          <a:xfrm>
            <a:off x="1219200" y="4330700"/>
            <a:ext cx="850900" cy="0"/>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348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4" name="Rectangle 3">
            <a:extLst>
              <a:ext uri="{FF2B5EF4-FFF2-40B4-BE49-F238E27FC236}">
                <a16:creationId xmlns:a16="http://schemas.microsoft.com/office/drawing/2014/main" id="{98A1294F-03D3-8D67-6352-B9E029A8483C}"/>
              </a:ext>
            </a:extLst>
          </p:cNvPr>
          <p:cNvSpPr/>
          <p:nvPr/>
        </p:nvSpPr>
        <p:spPr>
          <a:xfrm>
            <a:off x="1910788" y="2967335"/>
            <a:ext cx="8370433"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outerShdw blurRad="38100" dist="19050" dir="2700000" algn="tl" rotWithShape="0">
                    <a:schemeClr val="dk1">
                      <a:alpha val="40000"/>
                    </a:schemeClr>
                  </a:outerShdw>
                </a:effectLst>
              </a:rPr>
              <a:t>We need to refactor our SSO.</a:t>
            </a:r>
          </a:p>
        </p:txBody>
      </p:sp>
    </p:spTree>
    <p:extLst>
      <p:ext uri="{BB962C8B-B14F-4D97-AF65-F5344CB8AC3E}">
        <p14:creationId xmlns:p14="http://schemas.microsoft.com/office/powerpoint/2010/main" val="21223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5D6F925C-8F74-2B36-0C28-D0560EBD4E5D}"/>
              </a:ext>
            </a:extLst>
          </p:cNvPr>
          <p:cNvSpPr/>
          <p:nvPr/>
        </p:nvSpPr>
        <p:spPr>
          <a:xfrm>
            <a:off x="838200" y="2281681"/>
            <a:ext cx="10922000" cy="4154984"/>
          </a:xfrm>
          <a:prstGeom prst="rect">
            <a:avLst/>
          </a:prstGeom>
          <a:noFill/>
        </p:spPr>
        <p:txBody>
          <a:bodyPr wrap="square" lIns="91440" tIns="45720" rIns="91440" bIns="45720">
            <a:spAutoFit/>
          </a:bodyPr>
          <a:lstStyle/>
          <a:p>
            <a:pPr algn="ctr"/>
            <a:r>
              <a:rPr lang="en-US" sz="4400" dirty="0">
                <a:ln w="0"/>
                <a:solidFill>
                  <a:srgbClr val="2D435D"/>
                </a:solidFill>
                <a:effectLst>
                  <a:outerShdw blurRad="38100" dist="19050" dir="2700000" algn="tl" rotWithShape="0">
                    <a:schemeClr val="dk1">
                      <a:alpha val="40000"/>
                    </a:schemeClr>
                  </a:outerShdw>
                </a:effectLst>
              </a:rPr>
              <a:t>In 22Q1, 20% of system outages were due to the SSO service straining under scale constraints.  Given our focus on the enterprise segment, we are taking some time this quarter to ensure that part of the system is ready for us to continue to scale up this segment.</a:t>
            </a:r>
            <a:endParaRPr lang="en-US" sz="4400" b="0" cap="none" spc="0" dirty="0">
              <a:ln w="0"/>
              <a:solidFill>
                <a:srgbClr val="2D435D"/>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802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18E-9021-DDD9-B64A-CCFB2817196B}"/>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8986605E-4045-CD42-99C0-F698A12C5F5B}"/>
              </a:ext>
            </a:extLst>
          </p:cNvPr>
          <p:cNvSpPr>
            <a:spLocks noGrp="1"/>
          </p:cNvSpPr>
          <p:nvPr>
            <p:ph idx="1"/>
          </p:nvPr>
        </p:nvSpPr>
        <p:spPr/>
        <p:txBody>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34595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4588-4316-839A-B3D0-1D6CDBE3D1E5}"/>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415FD45D-03EF-7FF5-A14F-567C482F7403}"/>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3152757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87FD-6198-B2EA-48A3-57043C0ACFF1}"/>
              </a:ext>
            </a:extLst>
          </p:cNvPr>
          <p:cNvSpPr>
            <a:spLocks noGrp="1"/>
          </p:cNvSpPr>
          <p:nvPr>
            <p:ph type="title"/>
          </p:nvPr>
        </p:nvSpPr>
        <p:spPr/>
        <p:txBody>
          <a:bodyPr/>
          <a:lstStyle/>
          <a:p>
            <a:r>
              <a:rPr lang="en-US" dirty="0"/>
              <a:t>Tracking Technical Debt</a:t>
            </a:r>
          </a:p>
        </p:txBody>
      </p:sp>
      <p:pic>
        <p:nvPicPr>
          <p:cNvPr id="5" name="Content Placeholder 4">
            <a:extLst>
              <a:ext uri="{FF2B5EF4-FFF2-40B4-BE49-F238E27FC236}">
                <a16:creationId xmlns:a16="http://schemas.microsoft.com/office/drawing/2014/main" id="{56ECF8C3-7962-FC18-5CC8-D200F37A3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spTree>
    <p:extLst>
      <p:ext uri="{BB962C8B-B14F-4D97-AF65-F5344CB8AC3E}">
        <p14:creationId xmlns:p14="http://schemas.microsoft.com/office/powerpoint/2010/main" val="1688666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5438</TotalTime>
  <Words>4204</Words>
  <Application>Microsoft Office PowerPoint</Application>
  <PresentationFormat>Widescreen</PresentationFormat>
  <Paragraphs>761</Paragraphs>
  <Slides>122</Slides>
  <Notes>84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122</vt:i4>
      </vt:variant>
    </vt:vector>
  </HeadingPairs>
  <TitlesOfParts>
    <vt:vector size="134" baseType="lpstr">
      <vt:lpstr>Arial</vt:lpstr>
      <vt:lpstr>Calibri</vt:lpstr>
      <vt:lpstr>Calibri Light</vt:lpstr>
      <vt:lpstr>Edwardian Script ITC</vt:lpstr>
      <vt:lpstr>Kamerik205 3</vt:lpstr>
      <vt:lpstr>Kamerik205 8</vt:lpstr>
      <vt:lpstr>Segoe UI</vt:lpstr>
      <vt:lpstr>Segoe UI Light</vt:lpstr>
      <vt:lpstr>Office Theme</vt:lpstr>
      <vt:lpstr>Custom Design</vt:lpstr>
      <vt:lpstr>1_Office Theme</vt:lpstr>
      <vt:lpstr>Dotnet_Template</vt:lpstr>
      <vt:lpstr>PowerPoint Presentation</vt:lpstr>
      <vt:lpstr>PowerPoint Presentation</vt:lpstr>
      <vt:lpstr>PowerPoint Presentation</vt:lpstr>
      <vt:lpstr>.NET Foundation Virtual User Group</vt:lpstr>
      <vt:lpstr>PowerPoint Presentation</vt:lpstr>
      <vt:lpstr>PowerPoint Presentation</vt:lpstr>
      <vt:lpstr>PowerPoint Presentation</vt:lpstr>
      <vt:lpstr>Who is Chad Green</vt:lpstr>
      <vt:lpstr>Agenda</vt:lpstr>
      <vt:lpstr>Technical Debt Numbers</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Code Reviews</vt:lpstr>
      <vt:lpstr>Pull Requests</vt:lpstr>
      <vt:lpstr>Sprint Review</vt:lpstr>
      <vt:lpstr>Stand Up</vt:lpstr>
      <vt:lpstr>Coding</vt:lpstr>
      <vt:lpstr>PowerPoint Presentation</vt:lpstr>
      <vt:lpstr>Code Analysis Tools</vt:lpstr>
      <vt:lpstr>Often hidden in plain sight</vt:lpstr>
      <vt:lpstr>Recording Technical Debt</vt:lpstr>
      <vt:lpstr>Recording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38</cp:revision>
  <dcterms:created xsi:type="dcterms:W3CDTF">2022-06-01T02:55:56Z</dcterms:created>
  <dcterms:modified xsi:type="dcterms:W3CDTF">2022-07-16T17:12:56Z</dcterms:modified>
</cp:coreProperties>
</file>